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notesMasterIdLst>
    <p:notesMasterId r:id="rId27"/>
  </p:notesMasterIdLst>
  <p:sldIdLst>
    <p:sldId id="256" r:id="rId2"/>
    <p:sldId id="262" r:id="rId3"/>
    <p:sldId id="343" r:id="rId4"/>
    <p:sldId id="257" r:id="rId5"/>
    <p:sldId id="328" r:id="rId6"/>
    <p:sldId id="258" r:id="rId7"/>
    <p:sldId id="329" r:id="rId8"/>
    <p:sldId id="344" r:id="rId9"/>
    <p:sldId id="271" r:id="rId10"/>
    <p:sldId id="263" r:id="rId11"/>
    <p:sldId id="338" r:id="rId12"/>
    <p:sldId id="349" r:id="rId13"/>
    <p:sldId id="330" r:id="rId14"/>
    <p:sldId id="280" r:id="rId15"/>
    <p:sldId id="283" r:id="rId16"/>
    <p:sldId id="345" r:id="rId17"/>
    <p:sldId id="335" r:id="rId18"/>
    <p:sldId id="336" r:id="rId19"/>
    <p:sldId id="337" r:id="rId20"/>
    <p:sldId id="339" r:id="rId21"/>
    <p:sldId id="341" r:id="rId22"/>
    <p:sldId id="346" r:id="rId23"/>
    <p:sldId id="348" r:id="rId24"/>
    <p:sldId id="347" r:id="rId25"/>
    <p:sldId id="34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92B"/>
    <a:srgbClr val="71E06A"/>
    <a:srgbClr val="4B9446"/>
    <a:srgbClr val="DC9E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6" d="100"/>
          <a:sy n="116" d="100"/>
        </p:scale>
        <p:origin x="-42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51BB5-574C-DF4E-B10B-B338DB5EE75C}" type="datetimeFigureOut">
              <a:rPr lang="nl-NL" smtClean="0"/>
              <a:t>14-09-15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AD1A8-B49A-A14C-8470-338D75AE69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264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460FB-BEA4-484D-8794-B6BABC7EA4C9}" type="slidenum">
              <a:rPr lang="nl-NL"/>
              <a:pPr/>
              <a:t>2</a:t>
            </a:fld>
            <a:endParaRPr lang="nl-NL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Memento </a:t>
            </a:r>
            <a:r>
              <a:rPr lang="nl-NL" dirty="0" err="1" smtClean="0"/>
              <a:t>mori</a:t>
            </a:r>
            <a:r>
              <a:rPr lang="nl-NL" dirty="0" smtClean="0"/>
              <a:t>: gedenk te sterven</a:t>
            </a:r>
            <a:endParaRPr lang="nl-NL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B7AE2-3C6A-FD4D-9CD6-450DA697E430}" type="slidenum">
              <a:rPr lang="nl-NL"/>
              <a:pPr/>
              <a:t>18</a:t>
            </a:fld>
            <a:endParaRPr lang="nl-NL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A9E2EF-2EB2-0742-8B0A-9A8024159EA9}" type="slidenum">
              <a:rPr lang="nl-NL"/>
              <a:pPr/>
              <a:t>19</a:t>
            </a:fld>
            <a:endParaRPr lang="nl-NL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D1A8-B49A-A14C-8470-338D75AE693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44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De Amerikaanse punkrockband Bad </a:t>
            </a:r>
            <a:r>
              <a:rPr lang="nl-NL" dirty="0" err="1" smtClean="0"/>
              <a:t>Religion</a:t>
            </a:r>
            <a:r>
              <a:rPr lang="nl-NL" dirty="0" smtClean="0"/>
              <a:t> heeft felle kritiek op de inhaligheid en de strenge regels van de kerk.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D1A8-B49A-A14C-8470-338D75AE693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442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vaak was het ook een ontsnapping van de gevaren van het huwelijksleven. Veel 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vrouwen stierven namelijk bij de geboorte van een kind door gebrek aan medische kennis. 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je als een vrouw in het klooster ging kon je aan het opgelegde huwelijk van je ouders 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ontsnappen. Als je een man was kon je een carrière beginnen als geestelijke in de kerk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D1A8-B49A-A14C-8470-338D75AE693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314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D1A8-B49A-A14C-8470-338D75AE693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314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64991F-8EC2-D446-B245-FF8AB9948390}" type="slidenum">
              <a:rPr lang="nl-NL"/>
              <a:pPr/>
              <a:t>10</a:t>
            </a:fld>
            <a:endParaRPr lang="nl-NL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C130F-1AFB-C24B-A43C-CE2760E9E740}" type="slidenum">
              <a:rPr lang="nl-NL"/>
              <a:pPr/>
              <a:t>12</a:t>
            </a:fld>
            <a:endParaRPr lang="nl-NL"/>
          </a:p>
        </p:txBody>
      </p:sp>
      <p:sp>
        <p:nvSpPr>
          <p:cNvPr id="444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Kijk maar naar het kerstverhaal hieronder: de monnik heeft het kerststalletje getekend. De eerste letter van het kerstverhaal is de hoofdletter ‘G’. De monnik heeft die letter prachtig versierd. 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D1A8-B49A-A14C-8470-338D75AE693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4093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86F167-9AC8-F649-82DA-8AAD80741374}" type="slidenum">
              <a:rPr lang="nl-NL"/>
              <a:pPr/>
              <a:t>17</a:t>
            </a:fld>
            <a:endParaRPr lang="nl-NL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14-09-15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14-09-15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14-09-15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14-09-15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14-09-15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14-09-15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14-09-15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14-09-15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14-09-15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14-09-15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14-09-15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14-09-15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erso.wanadoo.fr/gunst-horn/images/benedictus.jpg" TargetMode="External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lpaese.nl/B2SKUNMI.HTML" TargetMode="External"/><Relationship Id="rId4" Type="http://schemas.openxmlformats.org/officeDocument/2006/relationships/hyperlink" Target="https://www.youtube.com/watch?v=JRGjanyQz8k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ud.digischool.nl/ckv2/kerk/chartres/cis.htm" TargetMode="Externa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zlyrics.com/lyrics/badreligion/faithingod.html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gHPzPuxGn4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nl-NL" sz="1800" dirty="0" smtClean="0"/>
              <a:t>Deze lessenserie gaat </a:t>
            </a:r>
            <a:r>
              <a:rPr lang="nl-NL" sz="1800" dirty="0"/>
              <a:t>over de betekenis van middeleeuwse kloosters en </a:t>
            </a:r>
            <a:r>
              <a:rPr lang="nl-NL" sz="1800" dirty="0" smtClean="0"/>
              <a:t>kerkgebouwen.</a:t>
            </a:r>
          </a:p>
          <a:p>
            <a:pPr>
              <a:lnSpc>
                <a:spcPct val="80000"/>
              </a:lnSpc>
            </a:pPr>
            <a:endParaRPr lang="nl-NL" sz="1800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CULTUUR VAN DE KERK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493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00296" y="1600200"/>
            <a:ext cx="4739453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000" dirty="0" smtClean="0">
                <a:solidFill>
                  <a:srgbClr val="ECC577"/>
                </a:solidFill>
              </a:rPr>
              <a:t>Dagindeling kloosterling </a:t>
            </a:r>
            <a:r>
              <a:rPr lang="nl-NL" sz="2000" b="1" dirty="0" smtClean="0">
                <a:solidFill>
                  <a:srgbClr val="ECC577"/>
                </a:solidFill>
              </a:rPr>
              <a:t>(monnik/non)</a:t>
            </a:r>
          </a:p>
          <a:p>
            <a:pPr>
              <a:buFont typeface="Wingdings" charset="2"/>
              <a:buChar char="ü"/>
            </a:pPr>
            <a:r>
              <a:rPr lang="nl-NL" sz="2000" dirty="0" smtClean="0">
                <a:solidFill>
                  <a:srgbClr val="F2D9A4"/>
                </a:solidFill>
              </a:rPr>
              <a:t>Acht </a:t>
            </a:r>
            <a:r>
              <a:rPr lang="nl-NL" sz="2000" dirty="0">
                <a:solidFill>
                  <a:srgbClr val="F2D9A4"/>
                </a:solidFill>
              </a:rPr>
              <a:t>keer per dag </a:t>
            </a:r>
            <a:r>
              <a:rPr lang="nl-NL" sz="2000" dirty="0"/>
              <a:t>kwamen de kloosterlingen bij elkaar in</a:t>
            </a:r>
            <a:r>
              <a:rPr lang="nl-NL" sz="2000" dirty="0">
                <a:solidFill>
                  <a:srgbClr val="F2D9A4"/>
                </a:solidFill>
              </a:rPr>
              <a:t> de kerk</a:t>
            </a:r>
            <a:r>
              <a:rPr lang="nl-NL" sz="2000" dirty="0"/>
              <a:t>, overdag </a:t>
            </a:r>
            <a:r>
              <a:rPr lang="nl-NL" sz="2000" dirty="0" err="1"/>
              <a:t>én</a:t>
            </a:r>
            <a:r>
              <a:rPr lang="nl-NL" sz="2000" dirty="0"/>
              <a:t> ’s nachts. Ze lazen </a:t>
            </a:r>
            <a:r>
              <a:rPr lang="nl-NL" sz="2000" dirty="0" smtClean="0"/>
              <a:t>teksten </a:t>
            </a:r>
            <a:r>
              <a:rPr lang="nl-NL" sz="2000" dirty="0"/>
              <a:t>uit </a:t>
            </a:r>
            <a:r>
              <a:rPr lang="nl-NL" sz="2000" dirty="0" smtClean="0"/>
              <a:t>bijbel</a:t>
            </a:r>
            <a:r>
              <a:rPr lang="nl-NL" sz="2000" dirty="0"/>
              <a:t>, zongen psalmen en lofliederen </a:t>
            </a:r>
            <a:r>
              <a:rPr lang="nl-NL" sz="2000" dirty="0" smtClean="0"/>
              <a:t>en baden.</a:t>
            </a:r>
          </a:p>
          <a:p>
            <a:pPr>
              <a:buFont typeface="Wingdings" charset="2"/>
              <a:buChar char="ü"/>
            </a:pPr>
            <a:r>
              <a:rPr lang="nl-NL" sz="2000" dirty="0" smtClean="0"/>
              <a:t>Verder </a:t>
            </a:r>
            <a:r>
              <a:rPr lang="nl-NL" sz="2000" dirty="0"/>
              <a:t>hielden de kloosterlingen zich bezig met </a:t>
            </a:r>
            <a:r>
              <a:rPr lang="nl-NL" sz="2000" dirty="0">
                <a:solidFill>
                  <a:srgbClr val="F2D9A4"/>
                </a:solidFill>
              </a:rPr>
              <a:t>studeren en mediteren</a:t>
            </a:r>
            <a:r>
              <a:rPr lang="nl-NL" sz="2000" dirty="0"/>
              <a:t>, waarbij ze nadachten over het lijden van Jezus. </a:t>
            </a:r>
            <a:endParaRPr lang="nl-NL" sz="2000" dirty="0" smtClean="0"/>
          </a:p>
          <a:p>
            <a:pPr>
              <a:buFont typeface="Wingdings" charset="2"/>
              <a:buChar char="ü"/>
            </a:pPr>
            <a:r>
              <a:rPr lang="nl-NL" sz="2000" dirty="0" smtClean="0"/>
              <a:t>Een </a:t>
            </a:r>
            <a:r>
              <a:rPr lang="nl-NL" sz="2000" dirty="0"/>
              <a:t>belangrijk deel van de dag werd er </a:t>
            </a:r>
            <a:r>
              <a:rPr lang="nl-NL" sz="2000" dirty="0">
                <a:solidFill>
                  <a:srgbClr val="F2D9A4"/>
                </a:solidFill>
              </a:rPr>
              <a:t>gewerkt</a:t>
            </a:r>
            <a:r>
              <a:rPr lang="nl-NL" sz="2000" dirty="0"/>
              <a:t>, bijvoorbeeld in de </a:t>
            </a:r>
            <a:r>
              <a:rPr lang="nl-NL" sz="2000" dirty="0" smtClean="0"/>
              <a:t>bierbrouwerij</a:t>
            </a:r>
            <a:r>
              <a:rPr lang="nl-NL" sz="2000" dirty="0"/>
              <a:t>, op het land, of in de bakkerij. </a:t>
            </a:r>
          </a:p>
          <a:p>
            <a:pPr>
              <a:buFont typeface="Wingdings" charset="2"/>
              <a:buChar char="ü"/>
            </a:pPr>
            <a:r>
              <a:rPr lang="nl-NL" sz="2000" dirty="0" smtClean="0"/>
              <a:t>Ook </a:t>
            </a:r>
            <a:r>
              <a:rPr lang="nl-NL" sz="2000" dirty="0"/>
              <a:t>de </a:t>
            </a:r>
            <a:r>
              <a:rPr lang="nl-NL" sz="2000" dirty="0">
                <a:solidFill>
                  <a:srgbClr val="F2D9A4"/>
                </a:solidFill>
              </a:rPr>
              <a:t>tijden</a:t>
            </a:r>
            <a:r>
              <a:rPr lang="nl-NL" sz="2000" dirty="0"/>
              <a:t> waarop de kloosterlingen mochten </a:t>
            </a:r>
            <a:r>
              <a:rPr lang="nl-NL" sz="2000" dirty="0">
                <a:solidFill>
                  <a:srgbClr val="F2D9A4"/>
                </a:solidFill>
              </a:rPr>
              <a:t>eten en slapen</a:t>
            </a:r>
            <a:r>
              <a:rPr lang="nl-NL" sz="2000" dirty="0"/>
              <a:t>, waren vastgelegd</a:t>
            </a:r>
            <a:r>
              <a:rPr lang="nl-NL" sz="2000" dirty="0" smtClean="0"/>
              <a:t>. </a:t>
            </a:r>
            <a:endParaRPr lang="nl-NL" sz="2000" dirty="0"/>
          </a:p>
          <a:p>
            <a:pPr>
              <a:lnSpc>
                <a:spcPct val="90000"/>
              </a:lnSpc>
              <a:buFont typeface="Wingdings" charset="2"/>
              <a:buChar char="ü"/>
            </a:pPr>
            <a:endParaRPr lang="nl-NL" sz="2000" dirty="0" smtClean="0"/>
          </a:p>
          <a:p>
            <a:pPr>
              <a:lnSpc>
                <a:spcPct val="90000"/>
              </a:lnSpc>
              <a:buFont typeface="Wingdings" charset="2"/>
              <a:buChar char="ü"/>
            </a:pPr>
            <a:endParaRPr lang="nl-NL" sz="2000" dirty="0" smtClean="0"/>
          </a:p>
          <a:p>
            <a:pPr>
              <a:lnSpc>
                <a:spcPct val="90000"/>
              </a:lnSpc>
            </a:pPr>
            <a:endParaRPr lang="nl-NL" sz="20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dirty="0">
                <a:solidFill>
                  <a:srgbClr val="DC9E1F"/>
                </a:solidFill>
              </a:rPr>
              <a:t>2. </a:t>
            </a:r>
            <a:r>
              <a:rPr lang="nl-NL" sz="2000" cap="none" dirty="0">
                <a:solidFill>
                  <a:srgbClr val="DC9E1F"/>
                </a:solidFill>
              </a:rPr>
              <a:t>Regels </a:t>
            </a:r>
            <a:r>
              <a:rPr lang="nl-NL" sz="2000" cap="none" dirty="0" smtClean="0">
                <a:solidFill>
                  <a:srgbClr val="DC9E1F"/>
                </a:solidFill>
              </a:rPr>
              <a:t>Benedictus (2)</a:t>
            </a:r>
            <a:endParaRPr lang="nl-NL" sz="2000" cap="none" dirty="0">
              <a:solidFill>
                <a:srgbClr val="DC9E1F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81" y="1801221"/>
            <a:ext cx="2819400" cy="3746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610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619596" cy="45091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/>
              <a:t>Dagindeling:</a:t>
            </a:r>
          </a:p>
          <a:p>
            <a:r>
              <a:rPr lang="nl-NL" dirty="0"/>
              <a:t>2.00 opstaan</a:t>
            </a:r>
          </a:p>
          <a:p>
            <a:r>
              <a:rPr lang="nl-NL" dirty="0"/>
              <a:t>2.10 - 3.30 - nocturnes / metten (gebed / gezang)</a:t>
            </a:r>
          </a:p>
          <a:p>
            <a:r>
              <a:rPr lang="nl-NL" dirty="0"/>
              <a:t>3.30 - 5.00 - lezen en studeren (bijbel)</a:t>
            </a:r>
          </a:p>
          <a:p>
            <a:r>
              <a:rPr lang="nl-NL" dirty="0"/>
              <a:t>5.00 - 5.45 - lauden (gebed / gezang - moest voor het aanbreken van de dag eindigen)</a:t>
            </a:r>
          </a:p>
          <a:p>
            <a:r>
              <a:rPr lang="nl-NL" dirty="0"/>
              <a:t>5.45 - 8.15 - lezen en priem ( gebed van het eerste uur) en soms een licht maal</a:t>
            </a:r>
          </a:p>
          <a:p>
            <a:r>
              <a:rPr lang="nl-NL" dirty="0"/>
              <a:t>8.15 - 9.00 - terts (gebed van het derde uur)</a:t>
            </a:r>
          </a:p>
          <a:p>
            <a:r>
              <a:rPr lang="nl-NL" dirty="0"/>
              <a:t>12.00 - 2.00 </a:t>
            </a:r>
            <a:r>
              <a:rPr lang="nl-NL" dirty="0" err="1"/>
              <a:t>pm</a:t>
            </a:r>
            <a:r>
              <a:rPr lang="nl-NL" dirty="0"/>
              <a:t> - sext ( gebed van het zesde uur) en middagmaal</a:t>
            </a:r>
          </a:p>
          <a:p>
            <a:r>
              <a:rPr lang="nl-NL" dirty="0"/>
              <a:t>2.00 - 3.00 - </a:t>
            </a:r>
            <a:r>
              <a:rPr lang="nl-NL" dirty="0" err="1"/>
              <a:t>noon</a:t>
            </a:r>
            <a:r>
              <a:rPr lang="nl-NL" dirty="0"/>
              <a:t> ( gebed van het negende uur)</a:t>
            </a:r>
          </a:p>
          <a:p>
            <a:r>
              <a:rPr lang="nl-NL" dirty="0"/>
              <a:t>2.30 - 3.15 - avondmaal </a:t>
            </a:r>
          </a:p>
          <a:p>
            <a:r>
              <a:rPr lang="nl-NL" dirty="0"/>
              <a:t>3.15 - 4.15 - lezen en </a:t>
            </a:r>
            <a:r>
              <a:rPr lang="nl-NL" dirty="0" err="1"/>
              <a:t>privegebed</a:t>
            </a:r>
            <a:endParaRPr lang="nl-NL" dirty="0"/>
          </a:p>
          <a:p>
            <a:r>
              <a:rPr lang="nl-NL" dirty="0"/>
              <a:t>4.15 - 4.45 - vespers ( gebed en gezang - voor zonsondergang) dan pauze, en dan completen (gebed en gezang; tegen 6 uur)</a:t>
            </a:r>
          </a:p>
          <a:p>
            <a:r>
              <a:rPr lang="nl-NL" dirty="0"/>
              <a:t>voor 7 uur gaan de monniken </a:t>
            </a:r>
            <a:r>
              <a:rPr lang="nl-NL" dirty="0" smtClean="0"/>
              <a:t>slapen</a:t>
            </a:r>
            <a:endParaRPr lang="nl-NL" dirty="0"/>
          </a:p>
          <a:p>
            <a:endParaRPr lang="nl-NL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dirty="0">
                <a:solidFill>
                  <a:srgbClr val="DC9E1F"/>
                </a:solidFill>
              </a:rPr>
              <a:t>2. </a:t>
            </a:r>
            <a:r>
              <a:rPr lang="nl-NL" sz="2000" cap="none" dirty="0">
                <a:solidFill>
                  <a:srgbClr val="DC9E1F"/>
                </a:solidFill>
              </a:rPr>
              <a:t>Regels </a:t>
            </a:r>
            <a:r>
              <a:rPr lang="nl-NL" sz="2000" cap="none" dirty="0" smtClean="0">
                <a:solidFill>
                  <a:srgbClr val="DC9E1F"/>
                </a:solidFill>
              </a:rPr>
              <a:t>Benedictus (3)</a:t>
            </a:r>
            <a:endParaRPr lang="nl-NL" sz="2000" cap="none" dirty="0">
              <a:solidFill>
                <a:srgbClr val="DC9E1F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742" y="2047410"/>
            <a:ext cx="2520944" cy="3606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3691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b="1" dirty="0"/>
              <a:t>KLOOSTERORDEN:</a:t>
            </a:r>
          </a:p>
          <a:p>
            <a:pPr marL="0" indent="0">
              <a:buNone/>
            </a:pPr>
            <a:r>
              <a:rPr lang="en-US" dirty="0" err="1" smtClean="0"/>
              <a:t>Naast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Benedictijnen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Benedictus</a:t>
            </a:r>
            <a:r>
              <a:rPr lang="en-US" dirty="0" smtClean="0"/>
              <a:t>) </a:t>
            </a:r>
          </a:p>
          <a:p>
            <a:pPr>
              <a:buFont typeface="Arial"/>
              <a:buChar char="•"/>
            </a:pPr>
            <a:r>
              <a:rPr lang="en-US" b="1" dirty="0" err="1" smtClean="0">
                <a:solidFill>
                  <a:srgbClr val="F2D9A4"/>
                </a:solidFill>
              </a:rPr>
              <a:t>Cisterciencers</a:t>
            </a:r>
            <a:r>
              <a:rPr lang="en-US" b="1" dirty="0" smtClean="0">
                <a:solidFill>
                  <a:srgbClr val="F2D9A4"/>
                </a:solidFill>
              </a:rPr>
              <a:t> </a:t>
            </a:r>
            <a:r>
              <a:rPr lang="en-US" b="1" dirty="0">
                <a:solidFill>
                  <a:srgbClr val="F2D9A4"/>
                </a:solidFill>
              </a:rPr>
              <a:t>(</a:t>
            </a:r>
            <a:r>
              <a:rPr lang="en-US" b="1" dirty="0" err="1">
                <a:solidFill>
                  <a:srgbClr val="F2D9A4"/>
                </a:solidFill>
              </a:rPr>
              <a:t>Bernardus</a:t>
            </a:r>
            <a:r>
              <a:rPr lang="en-US" b="1" dirty="0">
                <a:solidFill>
                  <a:srgbClr val="F2D9A4"/>
                </a:solidFill>
              </a:rPr>
              <a:t> v. </a:t>
            </a:r>
            <a:r>
              <a:rPr lang="en-US" b="1" dirty="0" err="1">
                <a:solidFill>
                  <a:srgbClr val="F2D9A4"/>
                </a:solidFill>
              </a:rPr>
              <a:t>Clerveaux</a:t>
            </a:r>
            <a:r>
              <a:rPr lang="en-US" b="1" dirty="0" smtClean="0">
                <a:solidFill>
                  <a:srgbClr val="F2D9A4"/>
                </a:solidFill>
              </a:rPr>
              <a:t>)</a:t>
            </a:r>
            <a:endParaRPr lang="nl-NL" b="1" dirty="0" smtClean="0">
              <a:solidFill>
                <a:srgbClr val="F2D9A4"/>
              </a:solidFill>
            </a:endParaRPr>
          </a:p>
          <a:p>
            <a:r>
              <a:rPr lang="nl-NL" b="1" dirty="0" smtClean="0">
                <a:solidFill>
                  <a:srgbClr val="F2D9A4"/>
                </a:solidFill>
              </a:rPr>
              <a:t>Cluniacenzers </a:t>
            </a:r>
            <a:r>
              <a:rPr lang="nl-NL" b="1" dirty="0">
                <a:solidFill>
                  <a:srgbClr val="F2D9A4"/>
                </a:solidFill>
              </a:rPr>
              <a:t>(Cluny)</a:t>
            </a:r>
            <a:endParaRPr lang="en-US" b="1" dirty="0">
              <a:solidFill>
                <a:srgbClr val="F2D9A4"/>
              </a:solidFill>
            </a:endParaRPr>
          </a:p>
          <a:p>
            <a:r>
              <a:rPr lang="en-US" dirty="0" err="1" smtClean="0"/>
              <a:t>Franciscanen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Franciscus</a:t>
            </a:r>
            <a:r>
              <a:rPr lang="en-US" dirty="0"/>
              <a:t>): </a:t>
            </a:r>
            <a:r>
              <a:rPr lang="en-US" dirty="0" err="1"/>
              <a:t>bedelorde</a:t>
            </a:r>
            <a:endParaRPr lang="en-US" dirty="0"/>
          </a:p>
          <a:p>
            <a:r>
              <a:rPr lang="en-US" dirty="0" err="1" smtClean="0"/>
              <a:t>Dominicanen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nl-NL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Cluniacenzers (Cluny):</a:t>
            </a:r>
          </a:p>
          <a:p>
            <a:pPr lvl="1"/>
            <a:r>
              <a:rPr lang="en-US" b="1" dirty="0" err="1"/>
              <a:t>Overdaad</a:t>
            </a:r>
            <a:r>
              <a:rPr lang="en-US" b="1" dirty="0"/>
              <a:t> en </a:t>
            </a:r>
            <a:r>
              <a:rPr lang="en-US" b="1" dirty="0" err="1"/>
              <a:t>rijkdom</a:t>
            </a:r>
            <a:r>
              <a:rPr lang="en-US" b="1" dirty="0"/>
              <a:t> </a:t>
            </a:r>
            <a:r>
              <a:rPr lang="en-US" b="1" dirty="0" err="1"/>
              <a:t>vertonen</a:t>
            </a:r>
            <a:r>
              <a:rPr lang="en-US" b="1" dirty="0"/>
              <a:t> </a:t>
            </a:r>
            <a:r>
              <a:rPr lang="en-US" b="1" dirty="0" err="1"/>
              <a:t>ter</a:t>
            </a:r>
            <a:r>
              <a:rPr lang="en-US" b="1" dirty="0"/>
              <a:t> ere van God. </a:t>
            </a:r>
            <a:r>
              <a:rPr lang="en-US" b="1" dirty="0" err="1"/>
              <a:t>Dus</a:t>
            </a:r>
            <a:r>
              <a:rPr lang="en-US" b="1" dirty="0"/>
              <a:t> </a:t>
            </a:r>
            <a:r>
              <a:rPr lang="en-US" b="1" dirty="0" err="1"/>
              <a:t>veel</a:t>
            </a:r>
            <a:r>
              <a:rPr lang="en-US" b="1" dirty="0"/>
              <a:t> </a:t>
            </a:r>
            <a:r>
              <a:rPr lang="en-US" b="1" dirty="0" err="1"/>
              <a:t>kunstwerken</a:t>
            </a:r>
            <a:r>
              <a:rPr lang="en-US" b="1" dirty="0"/>
              <a:t> en </a:t>
            </a:r>
            <a:r>
              <a:rPr lang="en-US" b="1" dirty="0" err="1"/>
              <a:t>goud</a:t>
            </a:r>
            <a:endParaRPr lang="en-US" b="1" dirty="0"/>
          </a:p>
          <a:p>
            <a:pPr lvl="1">
              <a:buFontTx/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err="1">
                <a:solidFill>
                  <a:srgbClr val="F2D9A4"/>
                </a:solidFill>
              </a:rPr>
              <a:t>Cisterciencers</a:t>
            </a:r>
            <a:r>
              <a:rPr lang="en-US" b="1" dirty="0">
                <a:solidFill>
                  <a:srgbClr val="F2D9A4"/>
                </a:solidFill>
              </a:rPr>
              <a:t> (</a:t>
            </a:r>
            <a:r>
              <a:rPr lang="en-US" b="1" dirty="0" err="1">
                <a:solidFill>
                  <a:srgbClr val="F2D9A4"/>
                </a:solidFill>
              </a:rPr>
              <a:t>Bernardus</a:t>
            </a:r>
            <a:r>
              <a:rPr lang="en-US" b="1" dirty="0">
                <a:solidFill>
                  <a:srgbClr val="F2D9A4"/>
                </a:solidFill>
              </a:rPr>
              <a:t> v. </a:t>
            </a:r>
            <a:r>
              <a:rPr lang="en-US" b="1" dirty="0" err="1">
                <a:solidFill>
                  <a:srgbClr val="F2D9A4"/>
                </a:solidFill>
              </a:rPr>
              <a:t>Clerveaux</a:t>
            </a:r>
            <a:r>
              <a:rPr lang="en-US" b="1" dirty="0">
                <a:solidFill>
                  <a:srgbClr val="F2D9A4"/>
                </a:solidFill>
              </a:rPr>
              <a:t>)</a:t>
            </a:r>
          </a:p>
          <a:p>
            <a:pPr lvl="1"/>
            <a:r>
              <a:rPr lang="nl-NL" b="1" dirty="0"/>
              <a:t>Eenvoud en nederigheid tonen en navolging van Christus, dus weinig of geen kunst</a:t>
            </a:r>
          </a:p>
          <a:p>
            <a:endParaRPr lang="en-GB" sz="28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3</a:t>
            </a:r>
            <a:r>
              <a:rPr lang="nl-NL" sz="2000" cap="none" dirty="0" smtClean="0">
                <a:solidFill>
                  <a:srgbClr val="DC9E1F"/>
                </a:solidFill>
              </a:rPr>
              <a:t>. </a:t>
            </a:r>
            <a:r>
              <a:rPr lang="nl-NL" sz="2000" cap="none" dirty="0" smtClean="0">
                <a:solidFill>
                  <a:srgbClr val="DC9E1F"/>
                </a:solidFill>
              </a:rPr>
              <a:t>Andere kloosterorden</a:t>
            </a:r>
            <a:endParaRPr lang="nl-NL" cap="none" dirty="0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0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40970" y="2598823"/>
            <a:ext cx="7568273" cy="30397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dirty="0">
              <a:solidFill>
                <a:srgbClr val="ECC577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nl-NL" sz="1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 Het klooster werd e</a:t>
            </a:r>
            <a:r>
              <a:rPr lang="nl-NL" sz="19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charset="0"/>
              </a:rPr>
              <a:t>en bron van (christelijke) kennis</a:t>
            </a:r>
          </a:p>
          <a:p>
            <a:pPr marL="0" indent="0">
              <a:buNone/>
            </a:pPr>
            <a:r>
              <a:rPr lang="nl-NL" sz="1900" dirty="0" smtClean="0">
                <a:cs typeface="Arial" charset="0"/>
              </a:rPr>
              <a:t>In de kloosters werden scholen opgericht</a:t>
            </a:r>
            <a:r>
              <a:rPr lang="nl-NL" sz="1900" dirty="0" smtClean="0"/>
              <a:t>, </a:t>
            </a:r>
            <a:r>
              <a:rPr lang="nl-NL" sz="1900" dirty="0" smtClean="0">
                <a:cs typeface="Arial" charset="0"/>
              </a:rPr>
              <a:t>ook voor leken toegankelijk</a:t>
            </a:r>
            <a:r>
              <a:rPr lang="nl-NL" sz="1900" dirty="0" smtClean="0"/>
              <a:t>. Die kregen vaak belangrijke functies. </a:t>
            </a:r>
            <a:r>
              <a:rPr lang="nl-NL" sz="1900" dirty="0" smtClean="0">
                <a:cs typeface="Arial" charset="0"/>
              </a:rPr>
              <a:t>Christendom krijgt zo enorme invloed op de samenleving </a:t>
            </a:r>
            <a:endParaRPr lang="nl-NL" sz="1900" dirty="0" smtClean="0">
              <a:solidFill>
                <a:srgbClr val="ECC577"/>
              </a:solidFill>
              <a:cs typeface="Arial" charset="0"/>
            </a:endParaRPr>
          </a:p>
          <a:p>
            <a:pPr marL="0" indent="0">
              <a:buNone/>
            </a:pPr>
            <a:r>
              <a:rPr lang="nl-NL" sz="1900" dirty="0" smtClean="0">
                <a:solidFill>
                  <a:srgbClr val="ECC577"/>
                </a:solidFill>
                <a:cs typeface="Arial" charset="0"/>
              </a:rPr>
              <a:t>2. Het klooster werd een </a:t>
            </a:r>
            <a:r>
              <a:rPr lang="nl-NL" sz="1900" dirty="0">
                <a:solidFill>
                  <a:srgbClr val="ECC577"/>
                </a:solidFill>
                <a:cs typeface="Arial" charset="0"/>
              </a:rPr>
              <a:t>bron </a:t>
            </a:r>
            <a:r>
              <a:rPr lang="nl-NL" sz="1900" dirty="0" smtClean="0">
                <a:solidFill>
                  <a:srgbClr val="ECC577"/>
                </a:solidFill>
                <a:cs typeface="Arial" charset="0"/>
              </a:rPr>
              <a:t>van </a:t>
            </a:r>
            <a:r>
              <a:rPr lang="nl-NL" sz="1900" dirty="0">
                <a:solidFill>
                  <a:srgbClr val="ECC577"/>
                </a:solidFill>
                <a:cs typeface="Arial" charset="0"/>
              </a:rPr>
              <a:t>grote economische welvaart </a:t>
            </a:r>
            <a:endParaRPr lang="nl-NL" sz="1900" dirty="0" smtClean="0">
              <a:solidFill>
                <a:srgbClr val="ECC577"/>
              </a:solidFill>
              <a:cs typeface="Arial" charset="0"/>
            </a:endParaRPr>
          </a:p>
          <a:p>
            <a:pPr marL="0" indent="0">
              <a:buNone/>
            </a:pPr>
            <a:r>
              <a:rPr lang="nl-NL" sz="1900" dirty="0" smtClean="0">
                <a:solidFill>
                  <a:srgbClr val="FFFFFF"/>
                </a:solidFill>
                <a:cs typeface="Arial" charset="0"/>
              </a:rPr>
              <a:t>Overproductie landbouw werd verkocht gevolg: abten van de klooster werden rijk: veel invloed. Machthebbers die wilde profiteren van deze rijkdommen werden vriendjes met abt.</a:t>
            </a:r>
            <a:endParaRPr lang="nl-NL" sz="1900" dirty="0">
              <a:solidFill>
                <a:srgbClr val="FFFFFF"/>
              </a:solidFill>
              <a:cs typeface="Arial" charset="0"/>
            </a:endParaRPr>
          </a:p>
          <a:p>
            <a:pPr marL="0" indent="0">
              <a:buNone/>
            </a:pPr>
            <a:endParaRPr lang="nl-NL" sz="1900" dirty="0" smtClean="0"/>
          </a:p>
          <a:p>
            <a:pPr marL="0" indent="0">
              <a:buNone/>
            </a:pPr>
            <a:endParaRPr lang="nl-NL" sz="1900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dirty="0">
                <a:solidFill>
                  <a:srgbClr val="DC9E1F"/>
                </a:solidFill>
              </a:rPr>
              <a:t>4</a:t>
            </a:r>
            <a:r>
              <a:rPr lang="nl-NL" sz="2000" dirty="0" smtClean="0">
                <a:solidFill>
                  <a:srgbClr val="DC9E1F"/>
                </a:solidFill>
              </a:rPr>
              <a:t>. </a:t>
            </a:r>
            <a:r>
              <a:rPr lang="nl-NL" sz="2000" cap="none" dirty="0" smtClean="0">
                <a:solidFill>
                  <a:srgbClr val="DC9E1F"/>
                </a:solidFill>
              </a:rPr>
              <a:t>Hervormingen </a:t>
            </a:r>
            <a:endParaRPr lang="nl-NL" sz="2000" cap="none" dirty="0">
              <a:solidFill>
                <a:srgbClr val="DC9E1F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9600" y="1587412"/>
            <a:ext cx="7819201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nl-NL" sz="1600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45" l="0" r="100000">
                        <a14:foregroundMark x1="28222" y1="84091" x2="16667" y2="1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8101" y="356847"/>
            <a:ext cx="4060700" cy="1985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hthoek 3"/>
          <p:cNvSpPr/>
          <p:nvPr/>
        </p:nvSpPr>
        <p:spPr>
          <a:xfrm>
            <a:off x="740970" y="1802938"/>
            <a:ext cx="4152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Vergaren van </a:t>
            </a:r>
            <a:r>
              <a:rPr lang="nl-NL" dirty="0">
                <a:solidFill>
                  <a:srgbClr val="ECC577"/>
                </a:solidFill>
              </a:rPr>
              <a:t>macht en rijkdom </a:t>
            </a:r>
            <a:r>
              <a:rPr lang="nl-NL" dirty="0"/>
              <a:t>werd belangrijker dan de regels van Benedictus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968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  <p:bldP spid="6147" grpId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32164"/>
            <a:ext cx="4032191" cy="49589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1800" dirty="0" smtClean="0"/>
              <a:t>910 hervormingsbeweging: </a:t>
            </a:r>
            <a:r>
              <a:rPr lang="nl-NL" sz="1800" dirty="0" smtClean="0">
                <a:solidFill>
                  <a:srgbClr val="ECC577"/>
                </a:solidFill>
              </a:rPr>
              <a:t>kloosterorde de </a:t>
            </a:r>
            <a:r>
              <a:rPr lang="nl-NL" sz="1800" dirty="0">
                <a:solidFill>
                  <a:srgbClr val="ECC577"/>
                </a:solidFill>
              </a:rPr>
              <a:t>orde van </a:t>
            </a:r>
            <a:r>
              <a:rPr lang="nl-NL" sz="1800" dirty="0" smtClean="0">
                <a:solidFill>
                  <a:srgbClr val="ECC577"/>
                </a:solidFill>
              </a:rPr>
              <a:t>Cluny: </a:t>
            </a:r>
            <a:r>
              <a:rPr lang="nl-NL" sz="1800" dirty="0" smtClean="0"/>
              <a:t>opgericht </a:t>
            </a:r>
            <a:r>
              <a:rPr lang="nl-NL" sz="1800" dirty="0"/>
              <a:t>in </a:t>
            </a:r>
            <a:r>
              <a:rPr lang="nl-NL" sz="1800" dirty="0" smtClean="0"/>
              <a:t>Frankrijk.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nl-NL" sz="1800" dirty="0" smtClean="0"/>
              <a:t>Veel </a:t>
            </a:r>
            <a:r>
              <a:rPr lang="nl-NL" sz="1800" dirty="0"/>
              <a:t>invloed gehad op de </a:t>
            </a:r>
            <a:r>
              <a:rPr lang="nl-NL" sz="1800" dirty="0">
                <a:solidFill>
                  <a:srgbClr val="ECC577"/>
                </a:solidFill>
              </a:rPr>
              <a:t>ontwikkeling van wetenschappen, beeldende kunst en </a:t>
            </a:r>
            <a:r>
              <a:rPr lang="nl-NL" sz="1800" dirty="0" smtClean="0">
                <a:solidFill>
                  <a:srgbClr val="ECC577"/>
                </a:solidFill>
              </a:rPr>
              <a:t>architectuur.</a:t>
            </a:r>
          </a:p>
          <a:p>
            <a:r>
              <a:rPr lang="nl-NL" sz="1800" dirty="0" smtClean="0"/>
              <a:t>Terugkeer naar </a:t>
            </a:r>
            <a:r>
              <a:rPr lang="nl-NL" sz="1800" dirty="0"/>
              <a:t>de </a:t>
            </a:r>
            <a:r>
              <a:rPr lang="nl-NL" sz="1800" dirty="0">
                <a:solidFill>
                  <a:srgbClr val="ECC577"/>
                </a:solidFill>
              </a:rPr>
              <a:t>oorspronkelijke </a:t>
            </a:r>
            <a:r>
              <a:rPr lang="nl-NL" sz="1800" dirty="0" smtClean="0">
                <a:solidFill>
                  <a:srgbClr val="ECC577"/>
                </a:solidFill>
              </a:rPr>
              <a:t>leefregels</a:t>
            </a:r>
            <a:r>
              <a:rPr lang="nl-NL" sz="1800" dirty="0" smtClean="0"/>
              <a:t> maar </a:t>
            </a:r>
            <a:r>
              <a:rPr lang="nl-NL" sz="1800" dirty="0" smtClean="0">
                <a:cs typeface="Arial" charset="0"/>
              </a:rPr>
              <a:t>ze </a:t>
            </a:r>
            <a:r>
              <a:rPr lang="nl-NL" sz="1800" dirty="0">
                <a:cs typeface="Arial" charset="0"/>
              </a:rPr>
              <a:t>hoefden geen lichamelijk werk meer te </a:t>
            </a:r>
            <a:r>
              <a:rPr lang="nl-NL" sz="1800" dirty="0" smtClean="0">
                <a:cs typeface="Arial" charset="0"/>
              </a:rPr>
              <a:t>verrichten. Gebed </a:t>
            </a:r>
            <a:r>
              <a:rPr lang="nl-NL" sz="1800" dirty="0">
                <a:cs typeface="Arial" charset="0"/>
              </a:rPr>
              <a:t>en studie belangrijkste </a:t>
            </a:r>
            <a:r>
              <a:rPr lang="nl-NL" sz="1800" dirty="0" smtClean="0">
                <a:cs typeface="Arial" charset="0"/>
              </a:rPr>
              <a:t>bezigheden. </a:t>
            </a:r>
            <a:r>
              <a:rPr lang="nl-NL" sz="1800" dirty="0">
                <a:cs typeface="Arial" charset="0"/>
              </a:rPr>
              <a:t>M</a:t>
            </a:r>
            <a:r>
              <a:rPr lang="nl-NL" sz="1800" dirty="0" smtClean="0">
                <a:cs typeface="Arial" charset="0"/>
              </a:rPr>
              <a:t>onniken </a:t>
            </a:r>
            <a:r>
              <a:rPr lang="nl-NL" sz="1800" dirty="0">
                <a:cs typeface="Arial" charset="0"/>
              </a:rPr>
              <a:t>die daar geschikt voor waren, moesten priester </a:t>
            </a:r>
            <a:r>
              <a:rPr lang="nl-NL" sz="1800" dirty="0" smtClean="0">
                <a:cs typeface="Arial" charset="0"/>
              </a:rPr>
              <a:t>worden.</a:t>
            </a:r>
          </a:p>
          <a:p>
            <a:r>
              <a:rPr lang="nl-NL" sz="1800" dirty="0"/>
              <a:t>Onder het direct gezag van de paus (zonder inmenging van wereldse leiders). </a:t>
            </a:r>
          </a:p>
          <a:p>
            <a:endParaRPr lang="nl-NL" sz="1800" dirty="0" smtClean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dirty="0">
                <a:solidFill>
                  <a:srgbClr val="DC9E1F"/>
                </a:solidFill>
              </a:rPr>
              <a:t>5</a:t>
            </a:r>
            <a:r>
              <a:rPr lang="nl-NL" sz="2000" dirty="0" smtClean="0">
                <a:solidFill>
                  <a:srgbClr val="DC9E1F"/>
                </a:solidFill>
              </a:rPr>
              <a:t>. </a:t>
            </a:r>
            <a:r>
              <a:rPr lang="nl-NL" sz="2000" cap="none" dirty="0" smtClean="0">
                <a:solidFill>
                  <a:srgbClr val="DC9E1F"/>
                </a:solidFill>
              </a:rPr>
              <a:t>Cluny (1)</a:t>
            </a:r>
            <a:endParaRPr lang="nl-NL" sz="2000" cap="none" dirty="0">
              <a:solidFill>
                <a:srgbClr val="DC9E1F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331" y="503639"/>
            <a:ext cx="3975763" cy="30794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743903" y="3952409"/>
            <a:ext cx="4032191" cy="232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1800" dirty="0" smtClean="0"/>
              <a:t>Rond het jaar 1000 had Cluny ruim </a:t>
            </a:r>
            <a:r>
              <a:rPr lang="nl-NL" sz="1800" dirty="0" smtClean="0">
                <a:solidFill>
                  <a:srgbClr val="ECC577"/>
                </a:solidFill>
              </a:rPr>
              <a:t>duizend kloosters </a:t>
            </a:r>
            <a:r>
              <a:rPr lang="nl-NL" sz="1800" dirty="0" smtClean="0"/>
              <a:t>onder zijn gezag (gebouwd van inkomsten en schenkingen). Ze werden gebouwd in </a:t>
            </a:r>
            <a:r>
              <a:rPr lang="nl-NL" sz="1800" dirty="0" smtClean="0">
                <a:solidFill>
                  <a:srgbClr val="ECC577"/>
                </a:solidFill>
              </a:rPr>
              <a:t>Romaanse stijl.</a:t>
            </a:r>
          </a:p>
        </p:txBody>
      </p:sp>
    </p:spTree>
    <p:extLst>
      <p:ext uri="{BB962C8B-B14F-4D97-AF65-F5344CB8AC3E}">
        <p14:creationId xmlns:p14="http://schemas.microsoft.com/office/powerpoint/2010/main" val="37873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572" y="274637"/>
            <a:ext cx="3157096" cy="43410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76614"/>
            <a:ext cx="4381648" cy="439850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De </a:t>
            </a:r>
            <a:r>
              <a:rPr lang="nl-NL" dirty="0"/>
              <a:t>kloosters waren bolwerken van beschaving. Daar werden rijk versierde </a:t>
            </a:r>
            <a:r>
              <a:rPr lang="nl-NL" dirty="0">
                <a:solidFill>
                  <a:srgbClr val="ECC577"/>
                </a:solidFill>
              </a:rPr>
              <a:t>bijbels en evangelieboeken </a:t>
            </a:r>
            <a:r>
              <a:rPr lang="nl-NL" dirty="0"/>
              <a:t>met de hand geschreven en </a:t>
            </a:r>
            <a:r>
              <a:rPr lang="nl-NL" dirty="0" smtClean="0"/>
              <a:t>geïllustreerd. </a:t>
            </a:r>
            <a:endParaRPr lang="nl-NL" dirty="0"/>
          </a:p>
          <a:p>
            <a:pPr>
              <a:buFont typeface="Wingdings" charset="2"/>
              <a:buChar char="ü"/>
            </a:pPr>
            <a:r>
              <a:rPr lang="nl-NL" dirty="0"/>
              <a:t>M</a:t>
            </a:r>
            <a:r>
              <a:rPr lang="nl-NL" dirty="0" smtClean="0"/>
              <a:t>et </a:t>
            </a:r>
            <a:r>
              <a:rPr lang="nl-NL" dirty="0"/>
              <a:t>de hand geschreven, we spreken daarom van </a:t>
            </a:r>
            <a:r>
              <a:rPr lang="nl-NL" dirty="0">
                <a:solidFill>
                  <a:srgbClr val="ECC577"/>
                </a:solidFill>
              </a:rPr>
              <a:t>handschriften of </a:t>
            </a:r>
            <a:r>
              <a:rPr lang="nl-NL" dirty="0" smtClean="0">
                <a:solidFill>
                  <a:srgbClr val="ECC577"/>
                </a:solidFill>
              </a:rPr>
              <a:t>manuscripten.</a:t>
            </a:r>
            <a:endParaRPr lang="nl-NL" dirty="0">
              <a:solidFill>
                <a:srgbClr val="ECC577"/>
              </a:solidFill>
            </a:endParaRPr>
          </a:p>
          <a:p>
            <a:pPr>
              <a:buFont typeface="Wingdings" charset="2"/>
              <a:buChar char="ü"/>
            </a:pPr>
            <a:r>
              <a:rPr lang="nl-NL" dirty="0" smtClean="0"/>
              <a:t>Bestaan </a:t>
            </a:r>
            <a:r>
              <a:rPr lang="nl-NL" dirty="0"/>
              <a:t>uit aan elkaar genaaide bladen van perkament, beschermd door een stevige omslag of band. </a:t>
            </a:r>
          </a:p>
          <a:p>
            <a:pPr>
              <a:buFont typeface="Wingdings" charset="2"/>
              <a:buChar char="ü"/>
            </a:pPr>
            <a:r>
              <a:rPr lang="nl-NL" dirty="0" smtClean="0"/>
              <a:t>Vaak </a:t>
            </a:r>
            <a:r>
              <a:rPr lang="nl-NL" dirty="0"/>
              <a:t>versierd met geschilderde </a:t>
            </a:r>
            <a:r>
              <a:rPr lang="nl-NL" dirty="0">
                <a:solidFill>
                  <a:srgbClr val="ECC577"/>
                </a:solidFill>
              </a:rPr>
              <a:t>initialen, randdecoraties en miniaturen. </a:t>
            </a:r>
          </a:p>
          <a:p>
            <a:pPr>
              <a:lnSpc>
                <a:spcPct val="90000"/>
              </a:lnSpc>
            </a:pPr>
            <a:endParaRPr lang="nl-NL" dirty="0"/>
          </a:p>
        </p:txBody>
      </p:sp>
      <p:pic>
        <p:nvPicPr>
          <p:cNvPr id="19460" name="Picture 4" descr="http://perso.wanadoo.fr/gunst-horn/images/benedictu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920" y="274638"/>
            <a:ext cx="1582914" cy="15829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dirty="0">
                <a:solidFill>
                  <a:srgbClr val="DC9E1F"/>
                </a:solidFill>
              </a:rPr>
              <a:t>6</a:t>
            </a:r>
            <a:r>
              <a:rPr lang="nl-NL" sz="2000" dirty="0" smtClean="0">
                <a:solidFill>
                  <a:srgbClr val="DC9E1F"/>
                </a:solidFill>
              </a:rPr>
              <a:t>. </a:t>
            </a:r>
            <a:r>
              <a:rPr lang="nl-NL" sz="2000" cap="none" dirty="0" smtClean="0">
                <a:solidFill>
                  <a:srgbClr val="DC9E1F"/>
                </a:solidFill>
              </a:rPr>
              <a:t>Monnikenwerk (1)</a:t>
            </a:r>
            <a:endParaRPr lang="nl-NL" sz="2000" cap="none" dirty="0">
              <a:solidFill>
                <a:srgbClr val="DC9E1F"/>
              </a:solidFill>
            </a:endParaRPr>
          </a:p>
        </p:txBody>
      </p:sp>
      <p:pic>
        <p:nvPicPr>
          <p:cNvPr id="8" name="Picture 5" descr="monk in scriptor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658" y="3548522"/>
            <a:ext cx="3058856" cy="21342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505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dirty="0">
                <a:solidFill>
                  <a:srgbClr val="DC9E1F"/>
                </a:solidFill>
              </a:rPr>
              <a:t>6</a:t>
            </a:r>
            <a:r>
              <a:rPr lang="nl-NL" sz="2000" dirty="0" smtClean="0">
                <a:solidFill>
                  <a:srgbClr val="DC9E1F"/>
                </a:solidFill>
              </a:rPr>
              <a:t>. </a:t>
            </a:r>
            <a:r>
              <a:rPr lang="nl-NL" sz="2000" cap="none" dirty="0" smtClean="0">
                <a:solidFill>
                  <a:srgbClr val="DC9E1F"/>
                </a:solidFill>
              </a:rPr>
              <a:t>Monnikenwerk (2)</a:t>
            </a:r>
            <a:endParaRPr lang="nl-NL" sz="2000" cap="none" dirty="0">
              <a:solidFill>
                <a:srgbClr val="DC9E1F"/>
              </a:solidFill>
            </a:endParaRPr>
          </a:p>
        </p:txBody>
      </p:sp>
      <p:pic>
        <p:nvPicPr>
          <p:cNvPr id="14" name="Tijdelijke aanduiding voor inhoud 13" descr="Schermafbeelding 2015-08-30 om 08.20.36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9" b="95341" l="2857" r="95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3" b="-373"/>
          <a:stretch/>
        </p:blipFill>
        <p:spPr>
          <a:xfrm>
            <a:off x="886758" y="2181097"/>
            <a:ext cx="6360567" cy="4256744"/>
          </a:xfrm>
        </p:spPr>
      </p:pic>
      <p:sp>
        <p:nvSpPr>
          <p:cNvPr id="15" name="Rechthoek 14"/>
          <p:cNvSpPr/>
          <p:nvPr/>
        </p:nvSpPr>
        <p:spPr>
          <a:xfrm>
            <a:off x="724702" y="1811765"/>
            <a:ext cx="1875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Welk bijbel verhaal?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970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abdy csistercienz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19" y="1418060"/>
            <a:ext cx="4406281" cy="4071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762000" y="4270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7. Het kloostergebouw (1)</a:t>
            </a:r>
            <a:endParaRPr lang="nl-NL" cap="none" dirty="0">
              <a:solidFill>
                <a:srgbClr val="DC9E1F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862809" y="1932649"/>
            <a:ext cx="3154968" cy="3647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nl-NL" sz="2000" dirty="0"/>
              <a:t>Hoewel de vormen van de klooster gebouwen </a:t>
            </a:r>
            <a:r>
              <a:rPr lang="nl-NL" sz="2000" dirty="0" smtClean="0">
                <a:solidFill>
                  <a:srgbClr val="ECC577"/>
                </a:solidFill>
              </a:rPr>
              <a:t>(abdij) </a:t>
            </a:r>
            <a:r>
              <a:rPr lang="nl-NL" sz="2000" dirty="0" smtClean="0"/>
              <a:t>van </a:t>
            </a:r>
            <a:r>
              <a:rPr lang="nl-NL" sz="2000" dirty="0"/>
              <a:t>streek tot streek </a:t>
            </a:r>
            <a:r>
              <a:rPr lang="nl-NL" sz="2000" dirty="0" smtClean="0"/>
              <a:t>behoorlijk </a:t>
            </a:r>
            <a:r>
              <a:rPr lang="nl-NL" sz="2000" dirty="0"/>
              <a:t>konden verschillen, is de indeling </a:t>
            </a:r>
            <a:r>
              <a:rPr lang="nl-NL" sz="2000" dirty="0" smtClean="0"/>
              <a:t>overal </a:t>
            </a:r>
            <a:r>
              <a:rPr lang="nl-NL" sz="2000" dirty="0"/>
              <a:t>gelijk</a:t>
            </a:r>
            <a:r>
              <a:rPr lang="nl-NL" sz="2000" dirty="0" smtClean="0"/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nl-NL" sz="2000" dirty="0"/>
          </a:p>
          <a:p>
            <a:r>
              <a:rPr lang="nl-NL" sz="2000" dirty="0" smtClean="0">
                <a:solidFill>
                  <a:srgbClr val="ECC577"/>
                </a:solidFill>
              </a:rPr>
              <a:t>MAAK  NU OPDRACHT 1</a:t>
            </a:r>
          </a:p>
          <a:p>
            <a:endParaRPr lang="nl-NL" sz="2000" dirty="0" smtClean="0">
              <a:solidFill>
                <a:srgbClr val="ECC577"/>
              </a:solidFill>
            </a:endParaRPr>
          </a:p>
          <a:p>
            <a:r>
              <a:rPr lang="nl-NL" sz="2000" dirty="0" smtClean="0">
                <a:solidFill>
                  <a:srgbClr val="ECC577"/>
                </a:solidFill>
              </a:rPr>
              <a:t>Download </a:t>
            </a:r>
            <a:r>
              <a:rPr lang="nl-NL" sz="2000" dirty="0">
                <a:solidFill>
                  <a:srgbClr val="ECC577"/>
                </a:solidFill>
              </a:rPr>
              <a:t>uit studiewijzer werkblad </a:t>
            </a:r>
            <a:r>
              <a:rPr lang="nl-NL" sz="2000" dirty="0" smtClean="0">
                <a:solidFill>
                  <a:srgbClr val="ECC577"/>
                </a:solidFill>
              </a:rPr>
              <a:t>1. Maak opdracht 1 </a:t>
            </a:r>
            <a:r>
              <a:rPr lang="nl-NL" sz="2000" dirty="0">
                <a:solidFill>
                  <a:srgbClr val="ECC577"/>
                </a:solidFill>
              </a:rPr>
              <a:t>met je buurman/ buurvrouw of </a:t>
            </a:r>
            <a:r>
              <a:rPr lang="nl-NL" sz="2000" dirty="0" smtClean="0">
                <a:solidFill>
                  <a:srgbClr val="ECC577"/>
                </a:solidFill>
              </a:rPr>
              <a:t>individueel.</a:t>
            </a:r>
          </a:p>
          <a:p>
            <a:pPr>
              <a:lnSpc>
                <a:spcPct val="80000"/>
              </a:lnSpc>
              <a:buFontTx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063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433841"/>
            <a:ext cx="8229600" cy="345453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nl-NL" sz="1800" dirty="0" smtClean="0"/>
          </a:p>
          <a:p>
            <a:pPr>
              <a:lnSpc>
                <a:spcPct val="80000"/>
              </a:lnSpc>
            </a:pPr>
            <a:r>
              <a:rPr lang="nl-NL" sz="1800" dirty="0" smtClean="0">
                <a:solidFill>
                  <a:srgbClr val="ECC577"/>
                </a:solidFill>
              </a:rPr>
              <a:t>A = de abdijkerk </a:t>
            </a:r>
            <a:r>
              <a:rPr lang="nl-NL" sz="1800" dirty="0" smtClean="0"/>
              <a:t>was uiteraard het belangrijkste gedeelte van de abdij.</a:t>
            </a:r>
          </a:p>
          <a:p>
            <a:pPr>
              <a:lnSpc>
                <a:spcPct val="80000"/>
              </a:lnSpc>
            </a:pPr>
            <a:r>
              <a:rPr lang="nl-NL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 = Kapittelzaal: </a:t>
            </a:r>
            <a:r>
              <a:rPr lang="nl-NL" sz="1800" dirty="0" smtClean="0"/>
              <a:t>elke </a:t>
            </a:r>
            <a:r>
              <a:rPr lang="nl-NL" sz="1800" dirty="0"/>
              <a:t>morgen werd hier door de abt een kapittel (=hoofdstuk) uit de Regel </a:t>
            </a:r>
            <a:r>
              <a:rPr lang="nl-NL" sz="1800" dirty="0" smtClean="0"/>
              <a:t>voorgelezen. </a:t>
            </a:r>
            <a:r>
              <a:rPr lang="nl-NL" sz="1800" dirty="0"/>
              <a:t>D</a:t>
            </a:r>
            <a:r>
              <a:rPr lang="nl-NL" sz="1800" dirty="0" smtClean="0"/>
              <a:t>aarboven het </a:t>
            </a:r>
            <a:r>
              <a:rPr lang="nl-NL" sz="1800" dirty="0" smtClean="0">
                <a:solidFill>
                  <a:srgbClr val="ECC577"/>
                </a:solidFill>
              </a:rPr>
              <a:t>dormitorium</a:t>
            </a:r>
            <a:r>
              <a:rPr lang="nl-NL" sz="1800" dirty="0" smtClean="0"/>
              <a:t>: de slaapzaal voor de monniken.</a:t>
            </a:r>
          </a:p>
          <a:p>
            <a:pPr>
              <a:lnSpc>
                <a:spcPct val="80000"/>
              </a:lnSpc>
            </a:pPr>
            <a:r>
              <a:rPr lang="nl-NL" sz="1800" dirty="0" smtClean="0">
                <a:solidFill>
                  <a:srgbClr val="ECC577"/>
                </a:solidFill>
              </a:rPr>
              <a:t>F</a:t>
            </a:r>
            <a:r>
              <a:rPr lang="nl-NL" sz="1800" dirty="0">
                <a:solidFill>
                  <a:srgbClr val="ECC577"/>
                </a:solidFill>
              </a:rPr>
              <a:t>= </a:t>
            </a:r>
            <a:r>
              <a:rPr lang="nl-NL" sz="1800" dirty="0" smtClean="0">
                <a:solidFill>
                  <a:srgbClr val="ECC577"/>
                </a:solidFill>
              </a:rPr>
              <a:t>spreekkamer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ECC577"/>
                </a:solidFill>
              </a:rPr>
              <a:t>G = </a:t>
            </a:r>
            <a:r>
              <a:rPr lang="nl-NL" sz="1800" dirty="0" smtClean="0">
                <a:solidFill>
                  <a:srgbClr val="ECC577"/>
                </a:solidFill>
              </a:rPr>
              <a:t>scriptorium</a:t>
            </a:r>
            <a:r>
              <a:rPr lang="nl-NL" sz="1800" dirty="0">
                <a:solidFill>
                  <a:srgbClr val="ECC577"/>
                </a:solidFill>
              </a:rPr>
              <a:t>. </a:t>
            </a:r>
            <a:r>
              <a:rPr lang="nl-NL" sz="1800" dirty="0"/>
              <a:t>Hier werden handschriften bestudeerd en gekopieerd. Vele uren per dag waren monniken bezig met dit 'monnikenwerk'. </a:t>
            </a:r>
            <a:endParaRPr lang="nl-NL" sz="1800" dirty="0" smtClean="0"/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ECC577"/>
                </a:solidFill>
              </a:rPr>
              <a:t>H = de </a:t>
            </a:r>
            <a:r>
              <a:rPr lang="nl-NL" sz="1800" dirty="0" smtClean="0">
                <a:solidFill>
                  <a:srgbClr val="ECC577"/>
                </a:solidFill>
              </a:rPr>
              <a:t>verwarmingszaal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ECC577"/>
                </a:solidFill>
              </a:rPr>
              <a:t>I en K = de eetzalen of refters </a:t>
            </a:r>
            <a:r>
              <a:rPr lang="nl-NL" sz="1800" dirty="0"/>
              <a:t>lagen aan weerszijden van de </a:t>
            </a:r>
            <a:r>
              <a:rPr lang="nl-NL" sz="1800" dirty="0" smtClean="0"/>
              <a:t>keuken</a:t>
            </a:r>
          </a:p>
          <a:p>
            <a:pPr>
              <a:lnSpc>
                <a:spcPct val="80000"/>
              </a:lnSpc>
            </a:pPr>
            <a:r>
              <a:rPr lang="nl-NL" sz="1800" dirty="0" smtClean="0">
                <a:solidFill>
                  <a:srgbClr val="ECC577"/>
                </a:solidFill>
              </a:rPr>
              <a:t>J = de keuken 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ECC577"/>
                </a:solidFill>
              </a:rPr>
              <a:t>O</a:t>
            </a:r>
            <a:r>
              <a:rPr lang="nl-NL" sz="1800" smtClean="0">
                <a:solidFill>
                  <a:srgbClr val="ECC577"/>
                </a:solidFill>
              </a:rPr>
              <a:t> </a:t>
            </a:r>
            <a:r>
              <a:rPr lang="nl-NL" sz="1800" dirty="0">
                <a:solidFill>
                  <a:srgbClr val="ECC577"/>
                </a:solidFill>
              </a:rPr>
              <a:t>= </a:t>
            </a:r>
            <a:r>
              <a:rPr lang="nl-NL" sz="1800" dirty="0"/>
              <a:t>centrum van de abdij was de </a:t>
            </a:r>
            <a:r>
              <a:rPr lang="nl-NL" sz="1800" dirty="0">
                <a:solidFill>
                  <a:srgbClr val="ECC577"/>
                </a:solidFill>
              </a:rPr>
              <a:t>kloostergang of pandhof. </a:t>
            </a:r>
            <a:r>
              <a:rPr lang="nl-NL" sz="1800" dirty="0"/>
              <a:t>Deze pandhof bestond uit een tuin omgeven door een zuilengang. Rond de pandhof zijn alle gebouwen gegroepeerd. </a:t>
            </a:r>
          </a:p>
          <a:p>
            <a:pPr>
              <a:lnSpc>
                <a:spcPct val="80000"/>
              </a:lnSpc>
            </a:pPr>
            <a:endParaRPr lang="nl-NL" sz="1800" dirty="0" smtClean="0">
              <a:solidFill>
                <a:srgbClr val="ECC577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nl-NL" sz="1800" dirty="0" smtClean="0">
                <a:hlinkClick r:id="rId3"/>
              </a:rPr>
              <a:t>http://www.belpaese.nl/B2SKUNMI.HTML</a:t>
            </a:r>
            <a:endParaRPr lang="nl-NL" sz="18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nl-NL" sz="1800" dirty="0" smtClean="0">
                <a:hlinkClick r:id="rId4"/>
              </a:rPr>
              <a:t>https://www.youtube.com/watch?v=JRGjanyQz8k</a:t>
            </a:r>
            <a:endParaRPr lang="nl-NL" sz="1800" dirty="0" smtClean="0"/>
          </a:p>
          <a:p>
            <a:pPr>
              <a:lnSpc>
                <a:spcPct val="80000"/>
              </a:lnSpc>
              <a:buFontTx/>
              <a:buNone/>
            </a:pPr>
            <a:endParaRPr lang="nl-NL" sz="18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nl-NL" sz="1800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nl-NL" sz="1800" dirty="0" smtClean="0"/>
          </a:p>
          <a:p>
            <a:pPr>
              <a:lnSpc>
                <a:spcPct val="80000"/>
              </a:lnSpc>
              <a:buFontTx/>
              <a:buNone/>
            </a:pPr>
            <a:endParaRPr lang="nl-NL" sz="1800" dirty="0" smtClean="0"/>
          </a:p>
          <a:p>
            <a:pPr>
              <a:lnSpc>
                <a:spcPct val="80000"/>
              </a:lnSpc>
              <a:buFontTx/>
              <a:buNone/>
            </a:pPr>
            <a:endParaRPr lang="nl-NL" sz="1800" dirty="0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>
                <a:solidFill>
                  <a:srgbClr val="DC9E1F"/>
                </a:solidFill>
              </a:rPr>
              <a:t>7</a:t>
            </a:r>
            <a:r>
              <a:rPr lang="nl-NL" sz="2000" cap="none" dirty="0" smtClean="0">
                <a:solidFill>
                  <a:srgbClr val="DC9E1F"/>
                </a:solidFill>
              </a:rPr>
              <a:t>. Het kloostergebouw (2)</a:t>
            </a:r>
            <a:endParaRPr lang="nl-NL" cap="none" dirty="0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2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7. </a:t>
            </a:r>
            <a:r>
              <a:rPr lang="nl-NL" sz="2000" cap="none" dirty="0">
                <a:solidFill>
                  <a:srgbClr val="DC9E1F"/>
                </a:solidFill>
              </a:rPr>
              <a:t>Het kloostergebouw </a:t>
            </a:r>
            <a:r>
              <a:rPr lang="nl-NL" sz="2000" cap="none" dirty="0" smtClean="0">
                <a:solidFill>
                  <a:srgbClr val="DC9E1F"/>
                </a:solidFill>
              </a:rPr>
              <a:t>(3)</a:t>
            </a:r>
            <a:endParaRPr lang="nl-NL" sz="2000" cap="none" dirty="0">
              <a:solidFill>
                <a:srgbClr val="DC9E1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9600" y="1417638"/>
            <a:ext cx="7162344" cy="3454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nl-NL" sz="18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nl-NL" sz="1800" dirty="0"/>
              <a:t>D</a:t>
            </a:r>
            <a:r>
              <a:rPr lang="nl-NL" sz="1800" dirty="0" smtClean="0"/>
              <a:t>e benedictijner abdij in </a:t>
            </a:r>
            <a:r>
              <a:rPr lang="nl-NL" sz="1800" dirty="0" err="1" smtClean="0"/>
              <a:t>Vezelay</a:t>
            </a:r>
            <a:endParaRPr lang="nl-NL" sz="1800" dirty="0" smtClean="0"/>
          </a:p>
          <a:p>
            <a:pPr>
              <a:lnSpc>
                <a:spcPct val="80000"/>
              </a:lnSpc>
              <a:buFontTx/>
              <a:buNone/>
            </a:pPr>
            <a:endParaRPr lang="nl-NL" sz="18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nl-NL" sz="1800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nl-NL" sz="1800" dirty="0" smtClean="0"/>
          </a:p>
          <a:p>
            <a:pPr>
              <a:lnSpc>
                <a:spcPct val="80000"/>
              </a:lnSpc>
              <a:buFontTx/>
              <a:buNone/>
            </a:pPr>
            <a:endParaRPr lang="nl-NL" sz="1800" dirty="0" smtClean="0"/>
          </a:p>
          <a:p>
            <a:pPr>
              <a:lnSpc>
                <a:spcPct val="80000"/>
              </a:lnSpc>
              <a:buFontTx/>
              <a:buNone/>
            </a:pPr>
            <a:endParaRPr lang="nl-NL" sz="1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85087"/>
            <a:ext cx="3639400" cy="363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937" y="274638"/>
            <a:ext cx="2627463" cy="2627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416" y="3087538"/>
            <a:ext cx="3142052" cy="3142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6154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822398"/>
            <a:ext cx="8229600" cy="320265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nl-NL" sz="2800" dirty="0"/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/>
              <a:t>Godsdienst zorgt </a:t>
            </a:r>
            <a:r>
              <a:rPr lang="nl-NL" sz="2000" dirty="0"/>
              <a:t>voor </a:t>
            </a:r>
            <a:r>
              <a:rPr lang="nl-NL" sz="2000" dirty="0">
                <a:solidFill>
                  <a:srgbClr val="F2D9A4"/>
                </a:solidFill>
              </a:rPr>
              <a:t>eenheid in het geloof </a:t>
            </a:r>
            <a:r>
              <a:rPr lang="nl-NL" sz="2000" dirty="0"/>
              <a:t>in Europa: katholieke </a:t>
            </a:r>
            <a:r>
              <a:rPr lang="nl-NL" sz="2000" dirty="0" smtClean="0"/>
              <a:t>kerk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/>
              <a:t>Kunst </a:t>
            </a:r>
            <a:r>
              <a:rPr lang="nl-NL" sz="2000" dirty="0"/>
              <a:t>staat helemaal </a:t>
            </a:r>
            <a:r>
              <a:rPr lang="nl-NL" sz="2000" dirty="0">
                <a:solidFill>
                  <a:srgbClr val="F2D9A4"/>
                </a:solidFill>
              </a:rPr>
              <a:t>in dienst van de </a:t>
            </a:r>
            <a:r>
              <a:rPr lang="nl-NL" sz="2000" dirty="0" smtClean="0">
                <a:solidFill>
                  <a:srgbClr val="F2D9A4"/>
                </a:solidFill>
              </a:rPr>
              <a:t>kerk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/>
              <a:t>De </a:t>
            </a:r>
            <a:r>
              <a:rPr lang="nl-NL" sz="2000" dirty="0"/>
              <a:t>stijl van de Middeleeuwse kunst is in de vroege Middeleeuwen vooral beïnvloed door de Romeinse en de Vroegchristelijke kunst</a:t>
            </a:r>
            <a:r>
              <a:rPr lang="nl-NL" sz="2000" dirty="0">
                <a:solidFill>
                  <a:srgbClr val="F2D9A4"/>
                </a:solidFill>
              </a:rPr>
              <a:t>: </a:t>
            </a:r>
            <a:r>
              <a:rPr lang="nl-NL" sz="2000" u="sng" dirty="0">
                <a:solidFill>
                  <a:srgbClr val="F2D9A4"/>
                </a:solidFill>
              </a:rPr>
              <a:t>Romaans </a:t>
            </a:r>
            <a:r>
              <a:rPr lang="nl-NL" sz="2000" u="sng" dirty="0" smtClean="0">
                <a:solidFill>
                  <a:srgbClr val="F2D9A4"/>
                </a:solidFill>
              </a:rPr>
              <a:t>(Les 2)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/>
              <a:t>Later </a:t>
            </a:r>
            <a:r>
              <a:rPr lang="nl-NL" sz="2000" dirty="0"/>
              <a:t>in de Middeleeuwen ontwikkelt zich steeds meer een eigen stijl door invloed van de Germanen: </a:t>
            </a:r>
            <a:r>
              <a:rPr lang="nl-NL" sz="2000" u="sng" dirty="0" smtClean="0">
                <a:solidFill>
                  <a:srgbClr val="F2D9A4"/>
                </a:solidFill>
              </a:rPr>
              <a:t>Gotiek (Les 3)</a:t>
            </a:r>
            <a:endParaRPr lang="nl-NL" sz="2000" u="sng" dirty="0">
              <a:solidFill>
                <a:srgbClr val="F2D9A4"/>
              </a:solidFill>
            </a:endParaRPr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>DE MIDDELEEUWEN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De kerk staat centraal</a:t>
            </a:r>
            <a:endParaRPr lang="nl-NL" cap="none" dirty="0">
              <a:solidFill>
                <a:srgbClr val="DC9E1F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663398"/>
            <a:ext cx="3937000" cy="215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1562415"/>
            <a:ext cx="4140801" cy="320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nl-NL" sz="2800" dirty="0" smtClean="0"/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/>
              <a:t>Tussen 500 en 1500: Opbloei Christelijk geloof. Gevolg: niet de mens maar God en de kerk staan centraal</a:t>
            </a:r>
            <a:r>
              <a:rPr lang="nl-NL" sz="2000" dirty="0"/>
              <a:t>.</a:t>
            </a:r>
            <a:endParaRPr lang="nl-NL" sz="2000" dirty="0" smtClean="0">
              <a:solidFill>
                <a:srgbClr val="ECC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4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049968" cy="2352285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nl-NL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Cisterciënzers</a:t>
            </a:r>
            <a:r>
              <a:rPr lang="nl-NL" dirty="0" smtClean="0"/>
              <a:t> </a:t>
            </a:r>
            <a:r>
              <a:rPr lang="nl-NL" dirty="0"/>
              <a:t>vinden de pracht en praal in de kerken </a:t>
            </a:r>
            <a:r>
              <a:rPr lang="nl-NL" dirty="0" err="1"/>
              <a:t>vd</a:t>
            </a:r>
            <a:r>
              <a:rPr lang="nl-NL" dirty="0"/>
              <a:t> cluniacenzers verdacht, omdat het in contrast staat met de armoede </a:t>
            </a:r>
            <a:r>
              <a:rPr lang="nl-NL" dirty="0" err="1"/>
              <a:t>vd</a:t>
            </a:r>
            <a:r>
              <a:rPr lang="nl-NL" dirty="0"/>
              <a:t> bevolking</a:t>
            </a:r>
            <a:r>
              <a:rPr lang="nl-NL" dirty="0" smtClean="0"/>
              <a:t>.</a:t>
            </a:r>
          </a:p>
          <a:p>
            <a:r>
              <a:rPr lang="nl-NL" dirty="0" smtClean="0"/>
              <a:t>De </a:t>
            </a:r>
            <a:r>
              <a:rPr lang="nl-NL" dirty="0"/>
              <a:t>kerken </a:t>
            </a:r>
            <a:r>
              <a:rPr lang="nl-NL" dirty="0" err="1"/>
              <a:t>vd</a:t>
            </a:r>
            <a:r>
              <a:rPr lang="nl-NL" dirty="0"/>
              <a:t> cisterciënzers zijn ordelijk en sober</a:t>
            </a:r>
            <a:r>
              <a:rPr lang="nl-NL" dirty="0" smtClean="0"/>
              <a:t>.</a:t>
            </a:r>
            <a:endParaRPr lang="nl-NL" dirty="0"/>
          </a:p>
          <a:p>
            <a:r>
              <a:rPr lang="nl-NL" dirty="0" smtClean="0"/>
              <a:t>Kloosters </a:t>
            </a:r>
            <a:r>
              <a:rPr lang="nl-NL" dirty="0"/>
              <a:t>in eenzame gebieden.</a:t>
            </a:r>
            <a:br>
              <a:rPr lang="nl-NL" dirty="0"/>
            </a:br>
            <a:endParaRPr lang="nl-NL" dirty="0" smtClean="0"/>
          </a:p>
          <a:p>
            <a:pPr marL="0" indent="0">
              <a:buNone/>
            </a:pPr>
            <a:r>
              <a:rPr lang="nl-NL" dirty="0" smtClean="0">
                <a:hlinkClick r:id="rId2"/>
              </a:rPr>
              <a:t>http</a:t>
            </a:r>
            <a:r>
              <a:rPr lang="nl-NL" dirty="0">
                <a:hlinkClick r:id="rId2"/>
              </a:rPr>
              <a:t>://oud.digischool.nl/ckv2/kerk/chartres/</a:t>
            </a:r>
            <a:r>
              <a:rPr lang="nl-NL" dirty="0" smtClean="0">
                <a:hlinkClick r:id="rId2"/>
              </a:rPr>
              <a:t>cis.htm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>
                <a:solidFill>
                  <a:srgbClr val="DC9E1F"/>
                </a:solidFill>
              </a:rPr>
              <a:t>8</a:t>
            </a:r>
            <a:r>
              <a:rPr lang="nl-NL" sz="2000" cap="none" dirty="0" smtClean="0">
                <a:solidFill>
                  <a:srgbClr val="DC9E1F"/>
                </a:solidFill>
              </a:rPr>
              <a:t>. Cisterciënzers</a:t>
            </a:r>
            <a:endParaRPr lang="nl-NL" cap="none" dirty="0">
              <a:solidFill>
                <a:srgbClr val="DC9E1F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567" y="3672877"/>
            <a:ext cx="5764652" cy="2886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6357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623364" cy="4114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Fontenay</a:t>
            </a:r>
            <a:r>
              <a:rPr lang="nl-NL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nl-NL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(cisterciënzer klooster)</a:t>
            </a:r>
          </a:p>
          <a:p>
            <a:pPr>
              <a:buFont typeface="Arial"/>
              <a:buChar char="•"/>
            </a:pPr>
            <a:r>
              <a:rPr lang="nl-NL" dirty="0" smtClean="0"/>
              <a:t>Ligging is erg afgelegen</a:t>
            </a:r>
          </a:p>
          <a:p>
            <a:pPr>
              <a:buFont typeface="Arial"/>
              <a:buChar char="•"/>
            </a:pPr>
            <a:r>
              <a:rPr lang="nl-NL" dirty="0" smtClean="0"/>
              <a:t>De </a:t>
            </a:r>
            <a:r>
              <a:rPr lang="nl-NL" dirty="0"/>
              <a:t>tuin is strak en symmetrisch. -&gt; Afspiegeling goddelijke orde</a:t>
            </a:r>
            <a:r>
              <a:rPr lang="nl-NL" dirty="0" smtClean="0"/>
              <a:t>.</a:t>
            </a:r>
            <a:endParaRPr lang="nl-NL" dirty="0"/>
          </a:p>
          <a:p>
            <a:pPr>
              <a:buFont typeface="Arial"/>
              <a:buChar char="•"/>
            </a:pPr>
            <a:r>
              <a:rPr lang="nl-NL" dirty="0" smtClean="0"/>
              <a:t> </a:t>
            </a:r>
            <a:r>
              <a:rPr lang="nl-NL" dirty="0"/>
              <a:t>Boeken worden niet meer voorzien van illustraties. (= uiterlijk vertoon</a:t>
            </a:r>
            <a:r>
              <a:rPr lang="nl-NL" dirty="0" smtClean="0"/>
              <a:t>)</a:t>
            </a:r>
            <a:endParaRPr lang="nl-NL" dirty="0"/>
          </a:p>
          <a:p>
            <a:pPr>
              <a:buFont typeface="Arial"/>
              <a:buChar char="•"/>
            </a:pPr>
            <a:r>
              <a:rPr lang="nl-NL" dirty="0" smtClean="0"/>
              <a:t>Sober interieur</a:t>
            </a:r>
            <a:endParaRPr lang="nl-NL" dirty="0"/>
          </a:p>
          <a:p>
            <a:pPr>
              <a:buFont typeface="Arial"/>
              <a:buChar char="•"/>
            </a:pPr>
            <a:r>
              <a:rPr lang="nl-NL" dirty="0" smtClean="0"/>
              <a:t>Harmonieuze </a:t>
            </a:r>
            <a:r>
              <a:rPr lang="nl-NL" dirty="0"/>
              <a:t>verhoudingen en invallend licht verwijzen naar </a:t>
            </a:r>
            <a:r>
              <a:rPr lang="nl-NL" dirty="0" smtClean="0"/>
              <a:t>God</a:t>
            </a:r>
          </a:p>
          <a:p>
            <a:pPr>
              <a:buFont typeface="Arial"/>
              <a:buChar char="•"/>
            </a:pPr>
            <a:r>
              <a:rPr lang="nl-NL" dirty="0" smtClean="0"/>
              <a:t>Veel </a:t>
            </a:r>
            <a:r>
              <a:rPr lang="nl-NL" dirty="0"/>
              <a:t>belangstelling voor bouwkundige aspecten en ze hebben bijgedragen aan de verdere ontwikkeling </a:t>
            </a:r>
            <a:r>
              <a:rPr lang="nl-NL" dirty="0" err="1"/>
              <a:t>vd</a:t>
            </a:r>
            <a:r>
              <a:rPr lang="nl-NL" dirty="0"/>
              <a:t> bouwkunst. Ze lopen hierin vooruit op de architectuur </a:t>
            </a:r>
            <a:r>
              <a:rPr lang="nl-NL" dirty="0" err="1"/>
              <a:t>vd</a:t>
            </a:r>
            <a:r>
              <a:rPr lang="nl-NL" dirty="0"/>
              <a:t> gotiek.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>
                <a:solidFill>
                  <a:srgbClr val="DC9E1F"/>
                </a:solidFill>
              </a:rPr>
              <a:t>8</a:t>
            </a:r>
            <a:r>
              <a:rPr lang="nl-NL" sz="2000" cap="none" dirty="0" smtClean="0">
                <a:solidFill>
                  <a:srgbClr val="DC9E1F"/>
                </a:solidFill>
              </a:rPr>
              <a:t>. Cisterciënzers</a:t>
            </a:r>
            <a:endParaRPr lang="nl-NL" cap="none" dirty="0">
              <a:solidFill>
                <a:srgbClr val="DC9E1F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025" y="3154915"/>
            <a:ext cx="3532352" cy="24176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7245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CC577"/>
                </a:solidFill>
              </a:rPr>
              <a:t>Examenvragen</a:t>
            </a:r>
            <a:r>
              <a:rPr lang="nl-NL" dirty="0" smtClean="0">
                <a:solidFill>
                  <a:srgbClr val="ECC577"/>
                </a:solidFill>
              </a:rPr>
              <a:t>:</a:t>
            </a:r>
            <a:endParaRPr lang="nl-NL" dirty="0">
              <a:solidFill>
                <a:srgbClr val="ECC577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>
                <a:solidFill>
                  <a:srgbClr val="ECC577"/>
                </a:solidFill>
              </a:rPr>
              <a:t>1. Het </a:t>
            </a:r>
            <a:r>
              <a:rPr lang="nl-NL" dirty="0">
                <a:solidFill>
                  <a:srgbClr val="ECC577"/>
                </a:solidFill>
              </a:rPr>
              <a:t>leven van de monniken in kloosters stond geheel in dienst van </a:t>
            </a:r>
            <a:r>
              <a:rPr lang="nl-NL" dirty="0" smtClean="0">
                <a:solidFill>
                  <a:srgbClr val="ECC577"/>
                </a:solidFill>
              </a:rPr>
              <a:t>God. Noem </a:t>
            </a:r>
            <a:r>
              <a:rPr lang="nl-NL" dirty="0">
                <a:solidFill>
                  <a:srgbClr val="ECC577"/>
                </a:solidFill>
              </a:rPr>
              <a:t>twee aspecten uit de levenswijze van de monniken waaruit die dienstbaarheid blijkt</a:t>
            </a:r>
            <a:r>
              <a:rPr lang="nl-NL" dirty="0" smtClean="0">
                <a:solidFill>
                  <a:srgbClr val="ECC577"/>
                </a:solidFill>
              </a:rPr>
              <a:t>.</a:t>
            </a:r>
            <a:endParaRPr lang="nl-NL" dirty="0">
              <a:solidFill>
                <a:srgbClr val="ECC577"/>
              </a:solidFill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Antwoord: twee </a:t>
            </a:r>
            <a:r>
              <a:rPr lang="nl-NL" dirty="0"/>
              <a:t>van de volgende</a:t>
            </a:r>
            <a:r>
              <a:rPr lang="nl-NL" dirty="0" smtClean="0"/>
              <a:t>:</a:t>
            </a:r>
            <a:endParaRPr lang="nl-NL" dirty="0"/>
          </a:p>
          <a:p>
            <a:r>
              <a:rPr lang="nl-NL" dirty="0"/>
              <a:t>Bij de dagindeling stond het deelnemen aan de vele kerkdiensten centraal</a:t>
            </a:r>
            <a:r>
              <a:rPr lang="nl-NL" dirty="0" smtClean="0"/>
              <a:t>.</a:t>
            </a:r>
            <a:endParaRPr lang="nl-NL" dirty="0"/>
          </a:p>
          <a:p>
            <a:r>
              <a:rPr lang="nl-NL" dirty="0"/>
              <a:t>Monniken sloten zich af van de buitenwereld</a:t>
            </a:r>
            <a:r>
              <a:rPr lang="nl-NL" dirty="0" smtClean="0"/>
              <a:t>.</a:t>
            </a:r>
            <a:endParaRPr lang="nl-NL" dirty="0"/>
          </a:p>
          <a:p>
            <a:r>
              <a:rPr lang="nl-NL" dirty="0"/>
              <a:t>Monniken moesten volgens vaste en strenge geloofsregels </a:t>
            </a:r>
            <a:r>
              <a:rPr lang="nl-NL" dirty="0" smtClean="0"/>
              <a:t>leven</a:t>
            </a:r>
            <a:endParaRPr lang="nl-NL" dirty="0"/>
          </a:p>
          <a:p>
            <a:r>
              <a:rPr lang="nl-NL" dirty="0"/>
              <a:t>Monniken hadden afstand gedaan van al hun wereldlijke bezittingen</a:t>
            </a:r>
            <a:r>
              <a:rPr lang="nl-NL" dirty="0" smtClean="0"/>
              <a:t>.</a:t>
            </a:r>
            <a:endParaRPr lang="nl-NL" dirty="0"/>
          </a:p>
          <a:p>
            <a:r>
              <a:rPr lang="nl-NL" dirty="0"/>
              <a:t>Monniken kozen voor het celibaat</a:t>
            </a:r>
            <a:r>
              <a:rPr lang="nl-NL" dirty="0" smtClean="0"/>
              <a:t>.</a:t>
            </a:r>
            <a:endParaRPr lang="nl-NL" dirty="0"/>
          </a:p>
          <a:p>
            <a:r>
              <a:rPr lang="nl-NL" dirty="0"/>
              <a:t>Monniken kopieerden en verluchtigden religieuze </a:t>
            </a:r>
            <a:r>
              <a:rPr lang="nl-NL" dirty="0" smtClean="0"/>
              <a:t>boeken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016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CC577"/>
                </a:solidFill>
              </a:rPr>
              <a:t>Examenvragen</a:t>
            </a:r>
            <a:r>
              <a:rPr lang="nl-NL" dirty="0" smtClean="0">
                <a:solidFill>
                  <a:srgbClr val="ECC577"/>
                </a:solidFill>
              </a:rPr>
              <a:t>:</a:t>
            </a:r>
            <a:endParaRPr lang="nl-NL" dirty="0">
              <a:solidFill>
                <a:srgbClr val="ECC577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NL" dirty="0" smtClean="0">
                <a:solidFill>
                  <a:srgbClr val="ECC577"/>
                </a:solidFill>
              </a:rPr>
              <a:t>2. </a:t>
            </a:r>
            <a:r>
              <a:rPr lang="nl-NL" dirty="0">
                <a:solidFill>
                  <a:srgbClr val="ECC577"/>
                </a:solidFill>
              </a:rPr>
              <a:t>Leg uit waarom de slaapzaal van de monniken in verbinding staat met de kerk</a:t>
            </a:r>
            <a:r>
              <a:rPr lang="nl-NL" dirty="0" smtClean="0">
                <a:solidFill>
                  <a:srgbClr val="ECC577"/>
                </a:solidFill>
              </a:rPr>
              <a:t>.</a:t>
            </a:r>
          </a:p>
          <a:p>
            <a:pPr marL="0" indent="0">
              <a:buNone/>
            </a:pPr>
            <a:endParaRPr lang="nl-NL" dirty="0">
              <a:solidFill>
                <a:srgbClr val="ECC577"/>
              </a:solidFill>
            </a:endParaRPr>
          </a:p>
          <a:p>
            <a:pPr marL="0" indent="0">
              <a:buNone/>
            </a:pPr>
            <a:r>
              <a:rPr lang="nl-NL" dirty="0"/>
              <a:t>Er waren ook ’s nachts diensten. Vanuit de slaapzaal konden de monniken snel en zonder</a:t>
            </a:r>
          </a:p>
          <a:p>
            <a:pPr marL="0" indent="0">
              <a:buNone/>
            </a:pPr>
            <a:r>
              <a:rPr lang="nl-NL" dirty="0"/>
              <a:t>naar buiten te gaan de kerk betreden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>
                <a:solidFill>
                  <a:srgbClr val="ECC577"/>
                </a:solidFill>
              </a:rPr>
              <a:t>3. Vanaf </a:t>
            </a:r>
            <a:r>
              <a:rPr lang="nl-NL" dirty="0">
                <a:solidFill>
                  <a:srgbClr val="ECC577"/>
                </a:solidFill>
              </a:rPr>
              <a:t>de late Middeleeuwen legden vele (kerk)vorsten, edelen en ook rijke burgers</a:t>
            </a:r>
          </a:p>
          <a:p>
            <a:pPr marL="0" indent="0">
              <a:buNone/>
            </a:pPr>
            <a:r>
              <a:rPr lang="nl-NL" dirty="0">
                <a:solidFill>
                  <a:srgbClr val="ECC577"/>
                </a:solidFill>
              </a:rPr>
              <a:t>verzamelingen aan. Dit deden zij bijvoorbeeld als geldbelegging of om het verzamelen zelf.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ECC577"/>
                </a:solidFill>
              </a:rPr>
              <a:t>Noem </a:t>
            </a:r>
            <a:r>
              <a:rPr lang="nl-NL" dirty="0">
                <a:solidFill>
                  <a:srgbClr val="ECC577"/>
                </a:solidFill>
              </a:rPr>
              <a:t>nog twee mogelijke redenen waarom deze personen verzamelingen aanlegden.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twee </a:t>
            </a:r>
            <a:r>
              <a:rPr lang="nl-NL" dirty="0"/>
              <a:t>van de volgende</a:t>
            </a:r>
            <a:r>
              <a:rPr lang="nl-NL" dirty="0" smtClean="0"/>
              <a:t>:</a:t>
            </a:r>
            <a:endParaRPr lang="nl-NL" dirty="0"/>
          </a:p>
          <a:p>
            <a:r>
              <a:rPr lang="nl-NL" dirty="0"/>
              <a:t>tonen van verfijnde </a:t>
            </a:r>
            <a:r>
              <a:rPr lang="nl-NL" dirty="0" smtClean="0"/>
              <a:t>smaak</a:t>
            </a:r>
            <a:endParaRPr lang="nl-NL" dirty="0"/>
          </a:p>
          <a:p>
            <a:r>
              <a:rPr lang="nl-NL" dirty="0"/>
              <a:t>aan anderen laten zien dat je een kenner </a:t>
            </a:r>
            <a:r>
              <a:rPr lang="nl-NL" dirty="0" smtClean="0"/>
              <a:t>bent</a:t>
            </a:r>
            <a:endParaRPr lang="nl-NL" dirty="0"/>
          </a:p>
          <a:p>
            <a:r>
              <a:rPr lang="nl-NL" dirty="0"/>
              <a:t>om religieuze redenen (bijvoorbeeld in het geval van getijdenboeken)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653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CC577"/>
                </a:solidFill>
              </a:rPr>
              <a:t>Examenvragen</a:t>
            </a:r>
            <a:r>
              <a:rPr lang="nl-NL" dirty="0" smtClean="0">
                <a:solidFill>
                  <a:srgbClr val="ECC577"/>
                </a:solidFill>
              </a:rPr>
              <a:t>:</a:t>
            </a:r>
            <a:endParaRPr lang="nl-NL" dirty="0">
              <a:solidFill>
                <a:srgbClr val="ECC577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rgbClr val="ECC577"/>
                </a:solidFill>
              </a:rPr>
              <a:t>4</a:t>
            </a:r>
            <a:r>
              <a:rPr lang="nl-NL" dirty="0" smtClean="0">
                <a:solidFill>
                  <a:srgbClr val="ECC577"/>
                </a:solidFill>
              </a:rPr>
              <a:t>. </a:t>
            </a:r>
            <a:r>
              <a:rPr lang="nl-NL" dirty="0">
                <a:solidFill>
                  <a:srgbClr val="ECC577"/>
                </a:solidFill>
              </a:rPr>
              <a:t>Bij het behoud en verspreiden van wetenschap en cultuur speelden de kloosters een</a:t>
            </a:r>
          </a:p>
          <a:p>
            <a:pPr marL="0" indent="0">
              <a:buNone/>
            </a:pPr>
            <a:r>
              <a:rPr lang="nl-NL" dirty="0">
                <a:solidFill>
                  <a:srgbClr val="ECC577"/>
                </a:solidFill>
              </a:rPr>
              <a:t>belangrijke </a:t>
            </a:r>
            <a:r>
              <a:rPr lang="nl-NL" dirty="0" smtClean="0">
                <a:solidFill>
                  <a:srgbClr val="ECC577"/>
                </a:solidFill>
              </a:rPr>
              <a:t>rol. Geef </a:t>
            </a:r>
            <a:r>
              <a:rPr lang="nl-NL" dirty="0">
                <a:solidFill>
                  <a:srgbClr val="ECC577"/>
                </a:solidFill>
              </a:rPr>
              <a:t>één voorbeeld voor zowel het behoud als de verspreiding</a:t>
            </a:r>
            <a:r>
              <a:rPr lang="nl-NL" dirty="0" smtClean="0">
                <a:solidFill>
                  <a:srgbClr val="ECC577"/>
                </a:solidFill>
              </a:rPr>
              <a:t>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Kloosters zorgden voor het behoud van kennis door het schrijven, kopiëren en illustreren</a:t>
            </a:r>
          </a:p>
          <a:p>
            <a:pPr marL="0" indent="0">
              <a:buNone/>
            </a:pPr>
            <a:r>
              <a:rPr lang="nl-NL" dirty="0"/>
              <a:t>van vele manuscripten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verspreiding </a:t>
            </a:r>
            <a:r>
              <a:rPr lang="nl-NL" dirty="0"/>
              <a:t>(één van de volgende)</a:t>
            </a:r>
            <a:r>
              <a:rPr lang="nl-NL" dirty="0" smtClean="0"/>
              <a:t>:</a:t>
            </a:r>
            <a:endParaRPr lang="nl-NL" dirty="0"/>
          </a:p>
          <a:p>
            <a:r>
              <a:rPr lang="nl-NL" dirty="0"/>
              <a:t>Kloosters waren vaak centra waar wetenschap beoefend werd en onderwijs werd gegeven</a:t>
            </a:r>
            <a:r>
              <a:rPr lang="nl-NL" dirty="0" smtClean="0"/>
              <a:t>.</a:t>
            </a:r>
            <a:endParaRPr lang="nl-NL" dirty="0"/>
          </a:p>
          <a:p>
            <a:r>
              <a:rPr lang="nl-NL" dirty="0"/>
              <a:t>Tussen de kloosters onderling vond uitwisseling van kennis plaats</a:t>
            </a:r>
            <a:r>
              <a:rPr lang="nl-NL" dirty="0" smtClean="0"/>
              <a:t>.</a:t>
            </a:r>
            <a:endParaRPr lang="nl-NL" dirty="0"/>
          </a:p>
          <a:p>
            <a:r>
              <a:rPr lang="nl-NL" dirty="0"/>
              <a:t>Vele gekopieerde boeken vonden hun weg buiten de kloosters.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195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491261" y="944965"/>
            <a:ext cx="4043139" cy="4114800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 smtClean="0"/>
              <a:t>Alle kloosters in deze tijd </a:t>
            </a:r>
            <a:r>
              <a:rPr lang="nl-NL" sz="1800" dirty="0"/>
              <a:t>waren gebouwd in </a:t>
            </a:r>
            <a:r>
              <a:rPr lang="nl-NL" sz="1800" dirty="0">
                <a:solidFill>
                  <a:srgbClr val="71E06A"/>
                </a:solidFill>
              </a:rPr>
              <a:t>romaanse stijl</a:t>
            </a:r>
            <a:r>
              <a:rPr lang="nl-NL" sz="1800" dirty="0"/>
              <a:t>, die werd gekenmerkt door een zware, gesloten bouwwijze met ronde </a:t>
            </a:r>
            <a:r>
              <a:rPr lang="nl-NL" sz="1800" dirty="0" smtClean="0"/>
              <a:t>bogen</a:t>
            </a:r>
          </a:p>
          <a:p>
            <a:pPr marL="0" indent="0">
              <a:buNone/>
            </a:pPr>
            <a:r>
              <a:rPr lang="nl-NL" sz="1800" dirty="0" smtClean="0">
                <a:solidFill>
                  <a:srgbClr val="71E06A"/>
                </a:solidFill>
              </a:rPr>
              <a:t>MAAK  </a:t>
            </a:r>
            <a:r>
              <a:rPr lang="nl-NL" sz="1800" dirty="0">
                <a:solidFill>
                  <a:srgbClr val="71E06A"/>
                </a:solidFill>
              </a:rPr>
              <a:t>NU </a:t>
            </a:r>
            <a:r>
              <a:rPr lang="nl-NL" sz="1800" dirty="0" smtClean="0">
                <a:solidFill>
                  <a:srgbClr val="71E06A"/>
                </a:solidFill>
              </a:rPr>
              <a:t>OPDRACHT 2</a:t>
            </a:r>
            <a:endParaRPr lang="nl-NL" sz="1800" dirty="0">
              <a:solidFill>
                <a:srgbClr val="71E06A"/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rgbClr val="71E06A"/>
                </a:solidFill>
              </a:rPr>
              <a:t>Maak van werkblad 1 opdracht 2. Maak deze </a:t>
            </a:r>
            <a:r>
              <a:rPr lang="nl-NL" sz="1800" dirty="0">
                <a:solidFill>
                  <a:srgbClr val="71E06A"/>
                </a:solidFill>
              </a:rPr>
              <a:t>met je buurman/ buurvrouw of individueel</a:t>
            </a:r>
            <a:r>
              <a:rPr lang="nl-NL" sz="1800" dirty="0" smtClean="0">
                <a:solidFill>
                  <a:srgbClr val="71E06A"/>
                </a:solidFill>
              </a:rPr>
              <a:t>. Afmaken als </a:t>
            </a:r>
            <a:r>
              <a:rPr lang="nl-NL" sz="1800" u="sng" dirty="0" smtClean="0">
                <a:solidFill>
                  <a:srgbClr val="71E06A"/>
                </a:solidFill>
              </a:rPr>
              <a:t>huiswerk.</a:t>
            </a:r>
            <a:endParaRPr lang="nl-NL" sz="1800" u="sng" dirty="0">
              <a:solidFill>
                <a:srgbClr val="71E06A"/>
              </a:solidFill>
            </a:endParaRPr>
          </a:p>
          <a:p>
            <a:endParaRPr lang="nl-NL" dirty="0"/>
          </a:p>
        </p:txBody>
      </p:sp>
      <p:sp>
        <p:nvSpPr>
          <p:cNvPr id="4" name="Titel 1"/>
          <p:cNvSpPr txBox="1">
            <a:spLocks noGrp="1"/>
          </p:cNvSpPr>
          <p:nvPr>
            <p:ph type="title"/>
          </p:nvPr>
        </p:nvSpPr>
        <p:spPr>
          <a:xfrm>
            <a:off x="609600" y="229923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smtClean="0">
                <a:solidFill>
                  <a:srgbClr val="4B9446"/>
                </a:solidFill>
              </a:rPr>
              <a:t>LES 2: KERKBOUW</a:t>
            </a:r>
          </a:p>
          <a:p>
            <a:r>
              <a:rPr lang="nl-NL" sz="2000" cap="none" dirty="0">
                <a:solidFill>
                  <a:srgbClr val="4B9446"/>
                </a:solidFill>
              </a:rPr>
              <a:t>1</a:t>
            </a:r>
            <a:r>
              <a:rPr lang="nl-NL" sz="2000" cap="none" dirty="0" smtClean="0">
                <a:solidFill>
                  <a:srgbClr val="4B9446"/>
                </a:solidFill>
              </a:rPr>
              <a:t>. Romaans bouwstijl (1)</a:t>
            </a:r>
            <a:endParaRPr lang="nl-NL" sz="2000" cap="none" dirty="0">
              <a:solidFill>
                <a:srgbClr val="4B9446"/>
              </a:solidFill>
            </a:endParaRPr>
          </a:p>
        </p:txBody>
      </p:sp>
      <p:pic>
        <p:nvPicPr>
          <p:cNvPr id="5" name="Afbeelding 4" descr="http://www.belpaese.nl/images/EMMAUSPICS/romapers.gif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0600" y1="67053" x2="66800" y2="70070"/>
                        <a14:foregroundMark x1="66400" y1="75870" x2="66400" y2="75870"/>
                        <a14:foregroundMark x1="49200" y1="18329" x2="49200" y2="18329"/>
                        <a14:foregroundMark x1="49200" y1="20882" x2="49200" y2="40371"/>
                        <a14:foregroundMark x1="79800" y1="96520" x2="79400" y2="60325"/>
                        <a14:foregroundMark x1="87600" y1="96288" x2="87600" y2="57077"/>
                        <a14:foregroundMark x1="52600" y1="96520" x2="52600" y2="85151"/>
                        <a14:foregroundMark x1="36200" y1="96520" x2="36200" y2="83295"/>
                        <a14:foregroundMark x1="26600" y1="96520" x2="26600" y2="93039"/>
                        <a14:foregroundMark x1="18800" y1="96520" x2="19400" y2="89095"/>
                        <a14:foregroundMark x1="9600" y1="95824" x2="9600" y2="92343"/>
                        <a14:backgroundMark x1="77800" y1="67749" x2="77800" y2="67749"/>
                        <a14:backgroundMark x1="83000" y1="69142" x2="83000" y2="84919"/>
                        <a14:backgroundMark x1="95000" y1="63109" x2="96000" y2="84687"/>
                        <a14:backgroundMark x1="81200" y1="66589" x2="82800" y2="97680"/>
                        <a14:backgroundMark x1="51400" y1="87471" x2="49600" y2="90951"/>
                        <a14:backgroundMark x1="32600" y1="87471" x2="32600" y2="96288"/>
                        <a14:backgroundMark x1="38200" y1="86775" x2="38200" y2="86775"/>
                        <a14:backgroundMark x1="13200" y1="92111" x2="14200" y2="95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48" y="1738406"/>
            <a:ext cx="4253230" cy="366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Notre Dame la Gran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28" y="3732568"/>
            <a:ext cx="2832629" cy="18263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2502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/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dirty="0" smtClean="0">
                <a:solidFill>
                  <a:srgbClr val="DC9E1F"/>
                </a:solidFill>
              </a:rPr>
              <a:t>DE MIDDLEEUWEN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Memento </a:t>
            </a:r>
            <a:r>
              <a:rPr lang="nl-NL" sz="2000" cap="none" dirty="0" err="1" smtClean="0">
                <a:solidFill>
                  <a:srgbClr val="DC9E1F"/>
                </a:solidFill>
              </a:rPr>
              <a:t>Mori</a:t>
            </a:r>
            <a:endParaRPr lang="nl-NL" sz="2000" cap="none" dirty="0">
              <a:solidFill>
                <a:srgbClr val="DC9E1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2474409"/>
            <a:ext cx="8137547" cy="324059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nl-NL" dirty="0" smtClean="0"/>
              <a:t>Het Middeleeuwse doen en laten was vervuld van Godsdienst. </a:t>
            </a:r>
          </a:p>
          <a:p>
            <a:pPr marL="0" indent="0" algn="ctr">
              <a:buNone/>
            </a:pPr>
            <a:r>
              <a:rPr lang="nl-NL" dirty="0" smtClean="0"/>
              <a:t>De kerk bepaalde in sterke mate dagelijks leven van de mensen: </a:t>
            </a:r>
          </a:p>
          <a:p>
            <a:pPr marL="0" indent="0" algn="ctr">
              <a:buNone/>
            </a:pPr>
            <a:r>
              <a:rPr lang="nl-NL" dirty="0" smtClean="0">
                <a:solidFill>
                  <a:srgbClr val="F2D9A4"/>
                </a:solidFill>
              </a:rPr>
              <a:t>Memento </a:t>
            </a:r>
            <a:r>
              <a:rPr lang="nl-NL" dirty="0" err="1" smtClean="0">
                <a:solidFill>
                  <a:srgbClr val="F2D9A4"/>
                </a:solidFill>
              </a:rPr>
              <a:t>Mori</a:t>
            </a:r>
            <a:endParaRPr lang="nl-NL" dirty="0" smtClean="0">
              <a:solidFill>
                <a:srgbClr val="F2D9A4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rgbClr val="F2D9A4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rgbClr val="F2D9A4"/>
                </a:solidFill>
              </a:rPr>
              <a:t>Kerkelijke Ideologie</a:t>
            </a:r>
          </a:p>
          <a:p>
            <a:pPr>
              <a:buFont typeface="Arial"/>
              <a:buChar char="•"/>
            </a:pPr>
            <a:r>
              <a:rPr lang="nl-NL" dirty="0" smtClean="0"/>
              <a:t>Richten op hiernamaals, aarde minachten</a:t>
            </a:r>
          </a:p>
          <a:p>
            <a:pPr>
              <a:buFont typeface="Arial"/>
              <a:buChar char="•"/>
            </a:pPr>
            <a:r>
              <a:rPr lang="nl-NL" dirty="0" smtClean="0"/>
              <a:t>God behagen door deugdzaam leven te leiden&gt; zo kon je het hemels paradijs verdienen (Dag des </a:t>
            </a:r>
            <a:r>
              <a:rPr lang="nl-NL" dirty="0" err="1" smtClean="0"/>
              <a:t>oordeels</a:t>
            </a:r>
            <a:r>
              <a:rPr lang="nl-NL" dirty="0" smtClean="0"/>
              <a:t>)</a:t>
            </a:r>
          </a:p>
          <a:p>
            <a:pPr>
              <a:buFont typeface="Arial"/>
              <a:buChar char="•"/>
            </a:pPr>
            <a:r>
              <a:rPr lang="nl-NL" dirty="0" smtClean="0"/>
              <a:t>De rijken hoorden de arme te beschermen en de armen  de rijken te gehoorzamen.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209" r="951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9571" y="0"/>
            <a:ext cx="4121585" cy="248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3469" y="1636612"/>
            <a:ext cx="1443041" cy="20202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025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/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dirty="0" smtClean="0">
                <a:solidFill>
                  <a:srgbClr val="DC9E1F"/>
                </a:solidFill>
              </a:rPr>
              <a:t>DE MIDDLEEUWEN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God straft onmiddellijk </a:t>
            </a:r>
            <a:endParaRPr lang="nl-NL" sz="2000" cap="none" dirty="0">
              <a:solidFill>
                <a:srgbClr val="DC9E1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09600" y="2474409"/>
            <a:ext cx="8137547" cy="3240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i="1" dirty="0" err="1" smtClean="0">
                <a:solidFill>
                  <a:srgbClr val="ECC577"/>
                </a:solidFill>
              </a:rPr>
              <a:t>They’ll</a:t>
            </a:r>
            <a:r>
              <a:rPr lang="nl-NL" i="1" dirty="0" smtClean="0">
                <a:solidFill>
                  <a:srgbClr val="ECC577"/>
                </a:solidFill>
              </a:rPr>
              <a:t> </a:t>
            </a:r>
            <a:r>
              <a:rPr lang="nl-NL" i="1" dirty="0" err="1">
                <a:solidFill>
                  <a:srgbClr val="ECC577"/>
                </a:solidFill>
              </a:rPr>
              <a:t>tell</a:t>
            </a:r>
            <a:r>
              <a:rPr lang="nl-NL" i="1" dirty="0">
                <a:solidFill>
                  <a:srgbClr val="ECC577"/>
                </a:solidFill>
              </a:rPr>
              <a:t> </a:t>
            </a:r>
            <a:r>
              <a:rPr lang="nl-NL" i="1" dirty="0" err="1">
                <a:solidFill>
                  <a:srgbClr val="ECC577"/>
                </a:solidFill>
              </a:rPr>
              <a:t>you</a:t>
            </a:r>
            <a:r>
              <a:rPr lang="nl-NL" i="1" dirty="0">
                <a:solidFill>
                  <a:srgbClr val="ECC577"/>
                </a:solidFill>
              </a:rPr>
              <a:t> </a:t>
            </a:r>
            <a:r>
              <a:rPr lang="nl-NL" i="1" dirty="0" err="1">
                <a:solidFill>
                  <a:srgbClr val="ECC577"/>
                </a:solidFill>
              </a:rPr>
              <a:t>you</a:t>
            </a:r>
            <a:r>
              <a:rPr lang="nl-NL" i="1" dirty="0">
                <a:solidFill>
                  <a:srgbClr val="ECC577"/>
                </a:solidFill>
              </a:rPr>
              <a:t> </a:t>
            </a:r>
            <a:r>
              <a:rPr lang="nl-NL" i="1" dirty="0" err="1">
                <a:solidFill>
                  <a:srgbClr val="ECC577"/>
                </a:solidFill>
              </a:rPr>
              <a:t>can’t</a:t>
            </a:r>
            <a:r>
              <a:rPr lang="nl-NL" i="1" dirty="0">
                <a:solidFill>
                  <a:srgbClr val="ECC577"/>
                </a:solidFill>
              </a:rPr>
              <a:t> have </a:t>
            </a:r>
            <a:r>
              <a:rPr lang="nl-NL" i="1" dirty="0" err="1">
                <a:solidFill>
                  <a:srgbClr val="ECC577"/>
                </a:solidFill>
              </a:rPr>
              <a:t>your</a:t>
            </a:r>
            <a:r>
              <a:rPr lang="nl-NL" i="1" dirty="0">
                <a:solidFill>
                  <a:srgbClr val="ECC577"/>
                </a:solidFill>
              </a:rPr>
              <a:t> </a:t>
            </a:r>
            <a:r>
              <a:rPr lang="nl-NL" i="1" dirty="0" err="1">
                <a:solidFill>
                  <a:srgbClr val="ECC577"/>
                </a:solidFill>
              </a:rPr>
              <a:t>own</a:t>
            </a:r>
            <a:r>
              <a:rPr lang="nl-NL" i="1" dirty="0">
                <a:solidFill>
                  <a:srgbClr val="ECC577"/>
                </a:solidFill>
              </a:rPr>
              <a:t> way </a:t>
            </a:r>
            <a:r>
              <a:rPr lang="nl-NL" i="1" dirty="0" err="1">
                <a:solidFill>
                  <a:srgbClr val="ECC577"/>
                </a:solidFill>
              </a:rPr>
              <a:t>unless</a:t>
            </a:r>
            <a:r>
              <a:rPr lang="nl-NL" i="1" dirty="0">
                <a:solidFill>
                  <a:srgbClr val="ECC577"/>
                </a:solidFill>
              </a:rPr>
              <a:t> </a:t>
            </a:r>
            <a:r>
              <a:rPr lang="nl-NL" i="1" dirty="0" err="1">
                <a:solidFill>
                  <a:srgbClr val="ECC577"/>
                </a:solidFill>
              </a:rPr>
              <a:t>you</a:t>
            </a:r>
            <a:r>
              <a:rPr lang="nl-NL" i="1" dirty="0">
                <a:solidFill>
                  <a:srgbClr val="ECC577"/>
                </a:solidFill>
              </a:rPr>
              <a:t> </a:t>
            </a:r>
            <a:r>
              <a:rPr lang="nl-NL" i="1" dirty="0" err="1">
                <a:solidFill>
                  <a:srgbClr val="ECC577"/>
                </a:solidFill>
              </a:rPr>
              <a:t>pay</a:t>
            </a:r>
            <a:r>
              <a:rPr lang="nl-NL" i="1" dirty="0">
                <a:solidFill>
                  <a:srgbClr val="ECC577"/>
                </a:solidFill>
              </a:rPr>
              <a:t> money </a:t>
            </a:r>
            <a:r>
              <a:rPr lang="nl-NL" i="1" dirty="0" err="1">
                <a:solidFill>
                  <a:srgbClr val="ECC577"/>
                </a:solidFill>
              </a:rPr>
              <a:t>and</a:t>
            </a:r>
            <a:r>
              <a:rPr lang="nl-NL" i="1" dirty="0">
                <a:solidFill>
                  <a:srgbClr val="ECC577"/>
                </a:solidFill>
              </a:rPr>
              <a:t> </a:t>
            </a:r>
            <a:r>
              <a:rPr lang="nl-NL" i="1" dirty="0" err="1">
                <a:solidFill>
                  <a:srgbClr val="ECC577"/>
                </a:solidFill>
              </a:rPr>
              <a:t>dedicate</a:t>
            </a:r>
            <a:r>
              <a:rPr lang="nl-NL" i="1" dirty="0">
                <a:solidFill>
                  <a:srgbClr val="ECC577"/>
                </a:solidFill>
              </a:rPr>
              <a:t> </a:t>
            </a:r>
            <a:r>
              <a:rPr lang="nl-NL" i="1" dirty="0" err="1">
                <a:solidFill>
                  <a:srgbClr val="ECC577"/>
                </a:solidFill>
              </a:rPr>
              <a:t>your</a:t>
            </a:r>
            <a:r>
              <a:rPr lang="nl-NL" i="1" dirty="0">
                <a:solidFill>
                  <a:srgbClr val="ECC577"/>
                </a:solidFill>
              </a:rPr>
              <a:t> life </a:t>
            </a:r>
            <a:r>
              <a:rPr lang="nl-NL" i="1" dirty="0" smtClean="0">
                <a:solidFill>
                  <a:srgbClr val="ECC577"/>
                </a:solidFill>
              </a:rPr>
              <a:t>or </a:t>
            </a:r>
            <a:r>
              <a:rPr lang="nl-NL" i="1" dirty="0" err="1">
                <a:solidFill>
                  <a:srgbClr val="ECC577"/>
                </a:solidFill>
              </a:rPr>
              <a:t>you’ll</a:t>
            </a:r>
            <a:r>
              <a:rPr lang="nl-NL" i="1" dirty="0">
                <a:solidFill>
                  <a:srgbClr val="ECC577"/>
                </a:solidFill>
              </a:rPr>
              <a:t> </a:t>
            </a:r>
            <a:r>
              <a:rPr lang="nl-NL" i="1" dirty="0" err="1">
                <a:solidFill>
                  <a:srgbClr val="ECC577"/>
                </a:solidFill>
              </a:rPr>
              <a:t>be</a:t>
            </a:r>
            <a:r>
              <a:rPr lang="nl-NL" i="1" dirty="0">
                <a:solidFill>
                  <a:srgbClr val="ECC577"/>
                </a:solidFill>
              </a:rPr>
              <a:t> </a:t>
            </a:r>
            <a:r>
              <a:rPr lang="nl-NL" i="1" dirty="0" err="1">
                <a:solidFill>
                  <a:srgbClr val="ECC577"/>
                </a:solidFill>
              </a:rPr>
              <a:t>damned</a:t>
            </a:r>
            <a:r>
              <a:rPr lang="nl-NL" i="1" dirty="0">
                <a:solidFill>
                  <a:srgbClr val="ECC577"/>
                </a:solidFill>
              </a:rPr>
              <a:t> in </a:t>
            </a:r>
            <a:r>
              <a:rPr lang="nl-NL" i="1" dirty="0" err="1" smtClean="0">
                <a:solidFill>
                  <a:srgbClr val="ECC577"/>
                </a:solidFill>
              </a:rPr>
              <a:t>hell</a:t>
            </a:r>
            <a:r>
              <a:rPr lang="nl-NL" i="1" dirty="0" smtClean="0">
                <a:solidFill>
                  <a:srgbClr val="ECC577"/>
                </a:solidFill>
              </a:rPr>
              <a:t>.</a:t>
            </a:r>
            <a:r>
              <a:rPr lang="nl-NL" i="1" dirty="0">
                <a:solidFill>
                  <a:srgbClr val="ECC577"/>
                </a:solidFill>
              </a:rPr>
              <a:t> </a:t>
            </a:r>
            <a:endParaRPr lang="nl-NL" i="1" dirty="0" smtClean="0">
              <a:solidFill>
                <a:srgbClr val="ECC577"/>
              </a:solidFill>
            </a:endParaRPr>
          </a:p>
          <a:p>
            <a:pPr marL="0" indent="0" algn="ctr">
              <a:buNone/>
            </a:pPr>
            <a:r>
              <a:rPr lang="nl-NL" i="1" dirty="0" smtClean="0"/>
              <a:t>Bad </a:t>
            </a:r>
            <a:r>
              <a:rPr lang="nl-NL" i="1" dirty="0" err="1"/>
              <a:t>Religion</a:t>
            </a:r>
            <a:r>
              <a:rPr lang="nl-NL" i="1" dirty="0"/>
              <a:t>, </a:t>
            </a:r>
            <a:r>
              <a:rPr lang="nl-NL" i="1" dirty="0" err="1"/>
              <a:t>Faith</a:t>
            </a:r>
            <a:r>
              <a:rPr lang="nl-NL" i="1" dirty="0"/>
              <a:t> in God, 1982 </a:t>
            </a:r>
            <a:endParaRPr lang="nl-NL" i="1" dirty="0" smtClean="0"/>
          </a:p>
          <a:p>
            <a:pPr marL="0" indent="0" algn="ctr">
              <a:buNone/>
            </a:pPr>
            <a:r>
              <a:rPr lang="nl-NL" dirty="0" smtClean="0">
                <a:hlinkClick r:id="rId3"/>
              </a:rPr>
              <a:t>www.azlyrics.com</a:t>
            </a:r>
            <a:r>
              <a:rPr lang="nl-NL" dirty="0">
                <a:hlinkClick r:id="rId3"/>
              </a:rPr>
              <a:t>/lyrics/badreligion/</a:t>
            </a:r>
            <a:r>
              <a:rPr lang="nl-NL" dirty="0" smtClean="0">
                <a:hlinkClick r:id="rId3"/>
              </a:rPr>
              <a:t>faithingod.html</a:t>
            </a:r>
            <a:endParaRPr lang="nl-NL" dirty="0"/>
          </a:p>
          <a:p>
            <a:pPr marL="0" indent="0">
              <a:buNone/>
            </a:pPr>
            <a:r>
              <a:rPr lang="nl-NL" dirty="0" smtClean="0"/>
              <a:t>Dezelfde </a:t>
            </a:r>
            <a:r>
              <a:rPr lang="nl-NL" dirty="0">
                <a:solidFill>
                  <a:srgbClr val="F2D9A4"/>
                </a:solidFill>
              </a:rPr>
              <a:t>kritiek</a:t>
            </a:r>
            <a:r>
              <a:rPr lang="nl-NL" dirty="0"/>
              <a:t> </a:t>
            </a:r>
            <a:r>
              <a:rPr lang="nl-NL" dirty="0" smtClean="0"/>
              <a:t>was er ook tijdens </a:t>
            </a:r>
            <a:r>
              <a:rPr lang="nl-NL" dirty="0"/>
              <a:t>de </a:t>
            </a:r>
            <a:r>
              <a:rPr lang="nl-NL" dirty="0" smtClean="0"/>
              <a:t>Middeleeuwen: hervormers </a:t>
            </a:r>
            <a:r>
              <a:rPr lang="nl-NL" dirty="0"/>
              <a:t>protesteren tegen de macht en de rijkdom die de kerk heeft vergaard in de Middeleeuwen. 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Hoe </a:t>
            </a:r>
            <a:r>
              <a:rPr lang="nl-NL" dirty="0"/>
              <a:t>zit het nu precies? Hoe groot is de macht van de rooms-katholieke </a:t>
            </a:r>
            <a:r>
              <a:rPr lang="nl-NL" dirty="0" smtClean="0"/>
              <a:t>kerk </a:t>
            </a:r>
            <a:r>
              <a:rPr lang="nl-NL" dirty="0"/>
              <a:t>in de Middeleeuwen? En wat geloven de middeleeuwers eigenlijk?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/>
          <a:srcRect l="2689" r="3027"/>
          <a:stretch/>
        </p:blipFill>
        <p:spPr>
          <a:xfrm>
            <a:off x="5507716" y="274638"/>
            <a:ext cx="3239431" cy="19326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427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 dirty="0" smtClean="0">
                <a:solidFill>
                  <a:srgbClr val="DC9E1F"/>
                </a:solidFill>
              </a:rPr>
              <a:t>LES 1: Het Klooster</a:t>
            </a:r>
            <a:br>
              <a:rPr lang="nl-NL" u="sng" dirty="0" smtClean="0">
                <a:solidFill>
                  <a:srgbClr val="DC9E1F"/>
                </a:solidFill>
              </a:rPr>
            </a:br>
            <a:r>
              <a:rPr lang="nl-NL" sz="1200" dirty="0" smtClean="0">
                <a:solidFill>
                  <a:srgbClr val="DC9E1F"/>
                </a:solidFill>
              </a:rPr>
              <a:t>HOOFDSTUK 1: PAG. 18, 20, 21, 22, 23</a:t>
            </a:r>
            <a:endParaRPr lang="nl-NL" sz="1200" dirty="0">
              <a:solidFill>
                <a:srgbClr val="DC9E1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3744086" y="1600200"/>
            <a:ext cx="4790314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800" dirty="0" smtClean="0">
              <a:solidFill>
                <a:srgbClr val="ECC577"/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rgbClr val="ECC577"/>
                </a:solidFill>
              </a:rPr>
              <a:t>	1</a:t>
            </a:r>
            <a:r>
              <a:rPr lang="nl-NL" sz="1800" dirty="0">
                <a:solidFill>
                  <a:srgbClr val="ECC577"/>
                </a:solidFill>
              </a:rPr>
              <a:t>. Ontstaan </a:t>
            </a:r>
            <a:r>
              <a:rPr lang="nl-NL" sz="1800" dirty="0" smtClean="0">
                <a:solidFill>
                  <a:srgbClr val="ECC577"/>
                </a:solidFill>
              </a:rPr>
              <a:t>klooster</a:t>
            </a:r>
          </a:p>
          <a:p>
            <a:pPr marL="0" indent="0">
              <a:buNone/>
            </a:pPr>
            <a:r>
              <a:rPr lang="nl-NL" sz="1800" dirty="0">
                <a:solidFill>
                  <a:srgbClr val="ECC577"/>
                </a:solidFill>
              </a:rPr>
              <a:t>	</a:t>
            </a:r>
            <a:r>
              <a:rPr lang="nl-NL" sz="1800" dirty="0" smtClean="0">
                <a:solidFill>
                  <a:srgbClr val="ECC577"/>
                </a:solidFill>
              </a:rPr>
              <a:t>2. </a:t>
            </a:r>
            <a:r>
              <a:rPr lang="nl-NL" sz="1800" dirty="0">
                <a:solidFill>
                  <a:srgbClr val="ECC577"/>
                </a:solidFill>
              </a:rPr>
              <a:t>Regels </a:t>
            </a:r>
            <a:r>
              <a:rPr lang="nl-NL" sz="1800" dirty="0" smtClean="0">
                <a:solidFill>
                  <a:srgbClr val="ECC577"/>
                </a:solidFill>
              </a:rPr>
              <a:t>Benedictus</a:t>
            </a:r>
          </a:p>
          <a:p>
            <a:pPr marL="0" indent="0">
              <a:buNone/>
            </a:pPr>
            <a:r>
              <a:rPr lang="nl-NL" sz="1800" dirty="0" smtClean="0">
                <a:solidFill>
                  <a:srgbClr val="ECC577"/>
                </a:solidFill>
              </a:rPr>
              <a:t>	3. </a:t>
            </a:r>
            <a:r>
              <a:rPr lang="nl-NL" sz="1800" dirty="0">
                <a:solidFill>
                  <a:srgbClr val="ECC577"/>
                </a:solidFill>
              </a:rPr>
              <a:t>Andere kloosterorden</a:t>
            </a:r>
          </a:p>
          <a:p>
            <a:pPr marL="0" indent="0">
              <a:buNone/>
            </a:pPr>
            <a:r>
              <a:rPr lang="nl-NL" sz="1800" dirty="0" smtClean="0">
                <a:solidFill>
                  <a:srgbClr val="ECC577"/>
                </a:solidFill>
              </a:rPr>
              <a:t>	4. Hervormingen</a:t>
            </a:r>
            <a:endParaRPr lang="nl-NL" sz="1800" dirty="0" smtClean="0">
              <a:solidFill>
                <a:srgbClr val="ECC577"/>
              </a:solidFill>
            </a:endParaRPr>
          </a:p>
          <a:p>
            <a:pPr marL="0" indent="0">
              <a:buNone/>
            </a:pPr>
            <a:r>
              <a:rPr lang="nl-NL" sz="1800" dirty="0">
                <a:solidFill>
                  <a:srgbClr val="ECC577"/>
                </a:solidFill>
              </a:rPr>
              <a:t>	</a:t>
            </a:r>
            <a:r>
              <a:rPr lang="nl-NL" sz="1800" dirty="0" smtClean="0">
                <a:solidFill>
                  <a:srgbClr val="ECC577"/>
                </a:solidFill>
              </a:rPr>
              <a:t>5. </a:t>
            </a:r>
            <a:r>
              <a:rPr lang="nl-NL" sz="1800" dirty="0" smtClean="0">
                <a:solidFill>
                  <a:srgbClr val="ECC577"/>
                </a:solidFill>
              </a:rPr>
              <a:t>Cluny: </a:t>
            </a:r>
            <a:r>
              <a:rPr lang="nl-NL" sz="1800" dirty="0" err="1" smtClean="0">
                <a:solidFill>
                  <a:srgbClr val="ECC577"/>
                </a:solidFill>
              </a:rPr>
              <a:t>cluniancenzers</a:t>
            </a:r>
            <a:endParaRPr lang="nl-NL" sz="1800" dirty="0" smtClean="0">
              <a:solidFill>
                <a:srgbClr val="ECC577"/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rgbClr val="ECC577"/>
                </a:solidFill>
              </a:rPr>
              <a:t>	</a:t>
            </a:r>
            <a:r>
              <a:rPr lang="nl-NL" sz="1800" dirty="0" smtClean="0">
                <a:solidFill>
                  <a:srgbClr val="ECC577"/>
                </a:solidFill>
              </a:rPr>
              <a:t>6. </a:t>
            </a:r>
            <a:r>
              <a:rPr lang="nl-NL" sz="1800" dirty="0" smtClean="0">
                <a:solidFill>
                  <a:srgbClr val="ECC577"/>
                </a:solidFill>
              </a:rPr>
              <a:t>Monnikenwerk</a:t>
            </a:r>
          </a:p>
          <a:p>
            <a:pPr marL="0" indent="0">
              <a:buNone/>
            </a:pPr>
            <a:r>
              <a:rPr lang="nl-NL" sz="1800" dirty="0" smtClean="0">
                <a:solidFill>
                  <a:srgbClr val="ECC577"/>
                </a:solidFill>
              </a:rPr>
              <a:t>	</a:t>
            </a:r>
            <a:r>
              <a:rPr lang="nl-NL" sz="1800" dirty="0" smtClean="0">
                <a:solidFill>
                  <a:srgbClr val="ECC577"/>
                </a:solidFill>
              </a:rPr>
              <a:t>7. </a:t>
            </a:r>
            <a:r>
              <a:rPr lang="nl-NL" sz="1800" dirty="0">
                <a:solidFill>
                  <a:srgbClr val="ECC577"/>
                </a:solidFill>
              </a:rPr>
              <a:t>Het </a:t>
            </a:r>
            <a:r>
              <a:rPr lang="nl-NL" sz="1800" dirty="0" smtClean="0">
                <a:solidFill>
                  <a:srgbClr val="ECC577"/>
                </a:solidFill>
              </a:rPr>
              <a:t>kloostergebouw</a:t>
            </a:r>
          </a:p>
          <a:p>
            <a:pPr marL="0" indent="0">
              <a:buNone/>
            </a:pPr>
            <a:r>
              <a:rPr lang="nl-NL" sz="1800" dirty="0" smtClean="0">
                <a:solidFill>
                  <a:srgbClr val="ECC577"/>
                </a:solidFill>
              </a:rPr>
              <a:t>	</a:t>
            </a:r>
            <a:r>
              <a:rPr lang="nl-NL" sz="1800" dirty="0" smtClean="0">
                <a:solidFill>
                  <a:srgbClr val="ECC577"/>
                </a:solidFill>
              </a:rPr>
              <a:t>8</a:t>
            </a:r>
            <a:r>
              <a:rPr lang="nl-NL" sz="1800" dirty="0" smtClean="0">
                <a:solidFill>
                  <a:srgbClr val="ECC577"/>
                </a:solidFill>
              </a:rPr>
              <a:t>. </a:t>
            </a:r>
            <a:r>
              <a:rPr lang="nl-NL" sz="1800" dirty="0" err="1" smtClean="0">
                <a:solidFill>
                  <a:srgbClr val="ECC577"/>
                </a:solidFill>
              </a:rPr>
              <a:t>Cistercienzers</a:t>
            </a:r>
            <a:endParaRPr lang="nl-NL" sz="1800" dirty="0" smtClean="0">
              <a:solidFill>
                <a:srgbClr val="ECC577"/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rgbClr val="ECC577"/>
                </a:solidFill>
              </a:rPr>
              <a:t>	</a:t>
            </a:r>
            <a:endParaRPr lang="nl-NL" sz="1800" dirty="0">
              <a:solidFill>
                <a:srgbClr val="ECC577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29" y="1713253"/>
            <a:ext cx="2816796" cy="3759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0766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dirty="0" smtClean="0">
                <a:solidFill>
                  <a:srgbClr val="DC9E1F"/>
                </a:solidFill>
              </a:rPr>
              <a:t>1. </a:t>
            </a:r>
            <a:r>
              <a:rPr lang="nl-NL" sz="2000" cap="none" dirty="0" smtClean="0">
                <a:solidFill>
                  <a:srgbClr val="DC9E1F"/>
                </a:solidFill>
              </a:rPr>
              <a:t>Ontstaan klooster (1)</a:t>
            </a:r>
            <a:endParaRPr lang="nl-NL" cap="none" dirty="0">
              <a:solidFill>
                <a:srgbClr val="DC9E1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849796" y="3070953"/>
            <a:ext cx="3963038" cy="2111414"/>
          </a:xfrm>
        </p:spPr>
        <p:txBody>
          <a:bodyPr/>
          <a:lstStyle/>
          <a:p>
            <a:pPr marL="0" indent="0">
              <a:buNone/>
            </a:pPr>
            <a:endParaRPr lang="nl-NL" u="sng" dirty="0" smtClean="0"/>
          </a:p>
          <a:p>
            <a:pPr lvl="1">
              <a:buFont typeface="Arial"/>
              <a:buChar char="•"/>
            </a:pPr>
            <a:r>
              <a:rPr lang="nl-NL" dirty="0" smtClean="0"/>
              <a:t>Verspreiding Christendom</a:t>
            </a:r>
          </a:p>
          <a:p>
            <a:pPr lvl="1">
              <a:buFont typeface="Arial"/>
              <a:buChar char="•"/>
            </a:pPr>
            <a:r>
              <a:rPr lang="nl-NL" dirty="0" smtClean="0"/>
              <a:t>Ontstaan monniken</a:t>
            </a:r>
          </a:p>
          <a:p>
            <a:pPr lvl="1">
              <a:buFont typeface="Arial"/>
              <a:buChar char="•"/>
            </a:pPr>
            <a:r>
              <a:rPr lang="nl-NL" dirty="0" smtClean="0"/>
              <a:t>Ontstaan kloosters</a:t>
            </a:r>
          </a:p>
          <a:p>
            <a:pPr lvl="1">
              <a:buFont typeface="Arial"/>
              <a:buChar char="•"/>
            </a:pPr>
            <a:r>
              <a:rPr lang="nl-NL" dirty="0"/>
              <a:t>De eerste </a:t>
            </a:r>
            <a:r>
              <a:rPr lang="nl-NL" dirty="0" smtClean="0"/>
              <a:t>kloosterorde: Benedictus </a:t>
            </a:r>
            <a:endParaRPr lang="nl-NL" u="sng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609600" y="1844238"/>
            <a:ext cx="74792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Sommigen gingen een stap verder in het ren van God Zij wilden hun hele </a:t>
            </a:r>
            <a:r>
              <a:rPr lang="nl-NL" dirty="0">
                <a:solidFill>
                  <a:srgbClr val="ECC577"/>
                </a:solidFill>
              </a:rPr>
              <a:t>leven wijden aan God </a:t>
            </a:r>
            <a:r>
              <a:rPr lang="nl-NL" dirty="0"/>
              <a:t>in een klooster: ontsnappen aan aardse nietigheid.</a:t>
            </a:r>
          </a:p>
          <a:p>
            <a:r>
              <a:rPr lang="nl-NL" dirty="0">
                <a:solidFill>
                  <a:srgbClr val="ECC577"/>
                </a:solidFill>
              </a:rPr>
              <a:t>Ontstaan van het klooster: </a:t>
            </a:r>
            <a:r>
              <a:rPr lang="nl-NL" u="sng" dirty="0">
                <a:hlinkClick r:id="rId3"/>
              </a:rPr>
              <a:t>https://www.youtube.com/watch?v=DgHPzPuxGn4</a:t>
            </a:r>
            <a:endParaRPr lang="nl-NL" u="sng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2978050"/>
            <a:ext cx="4097877" cy="2756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8147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86704"/>
            <a:ext cx="4800600" cy="450077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000" dirty="0" smtClean="0"/>
              <a:t>Leven </a:t>
            </a:r>
            <a:r>
              <a:rPr lang="nl-NL" sz="2000" dirty="0"/>
              <a:t>op de manier van Christus </a:t>
            </a:r>
            <a:r>
              <a:rPr lang="nl-NL" sz="2000" dirty="0" smtClean="0"/>
              <a:t>en </a:t>
            </a:r>
            <a:r>
              <a:rPr lang="nl-NL" sz="2000" dirty="0">
                <a:cs typeface="Arial" charset="0"/>
              </a:rPr>
              <a:t>een bepaalde graad van goedheid bereiken die kan </a:t>
            </a:r>
            <a:r>
              <a:rPr lang="nl-NL" sz="2000" dirty="0">
                <a:solidFill>
                  <a:srgbClr val="ECC577"/>
                </a:solidFill>
                <a:cs typeface="Arial" charset="0"/>
              </a:rPr>
              <a:t>leiden tot heiligheid </a:t>
            </a:r>
            <a:r>
              <a:rPr lang="nl-NL" sz="2000" dirty="0" smtClean="0">
                <a:cs typeface="Arial" charset="0"/>
              </a:rPr>
              <a:t>(hoe: zie regels Benedictus)</a:t>
            </a:r>
            <a:endParaRPr lang="nl-NL" sz="20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cs typeface="Arial" charset="0"/>
              </a:rPr>
              <a:t>H</a:t>
            </a:r>
            <a:r>
              <a:rPr lang="nl-NL" sz="2000" dirty="0">
                <a:cs typeface="Arial" charset="0"/>
              </a:rPr>
              <a:t>et klooster stond </a:t>
            </a:r>
            <a:r>
              <a:rPr lang="nl-NL" sz="2000" dirty="0">
                <a:solidFill>
                  <a:srgbClr val="ECC577"/>
                </a:solidFill>
                <a:cs typeface="Arial" charset="0"/>
              </a:rPr>
              <a:t>altijd open voor gasten </a:t>
            </a:r>
            <a:r>
              <a:rPr lang="nl-NL" sz="2000" dirty="0">
                <a:cs typeface="Arial" charset="0"/>
              </a:rPr>
              <a:t>van </a:t>
            </a:r>
            <a:r>
              <a:rPr lang="nl-NL" sz="2000" dirty="0" smtClean="0">
                <a:cs typeface="Arial" charset="0"/>
              </a:rPr>
              <a:t>buitenaf:</a:t>
            </a:r>
            <a:endParaRPr lang="nl-NL" sz="2000" dirty="0">
              <a:cs typeface="Arial" charset="0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nl-NL" sz="2000" dirty="0" smtClean="0"/>
              <a:t>Het bood </a:t>
            </a:r>
            <a:r>
              <a:rPr lang="nl-NL" sz="2000" dirty="0"/>
              <a:t>het onderdak voor reizigers </a:t>
            </a:r>
          </a:p>
          <a:p>
            <a:pPr lvl="1">
              <a:lnSpc>
                <a:spcPct val="80000"/>
              </a:lnSpc>
            </a:pPr>
            <a:r>
              <a:rPr lang="nl-NL" sz="2000" dirty="0" smtClean="0"/>
              <a:t>Er waren werkplaatsen</a:t>
            </a:r>
            <a:endParaRPr lang="nl-NL" sz="2000" dirty="0"/>
          </a:p>
          <a:p>
            <a:pPr lvl="1">
              <a:lnSpc>
                <a:spcPct val="80000"/>
              </a:lnSpc>
            </a:pPr>
            <a:r>
              <a:rPr lang="nl-NL" sz="2000" dirty="0" smtClean="0"/>
              <a:t>Er was ziekenverzorging</a:t>
            </a:r>
            <a:endParaRPr lang="nl-NL" sz="2000" dirty="0"/>
          </a:p>
          <a:p>
            <a:pPr lvl="1">
              <a:lnSpc>
                <a:spcPct val="80000"/>
              </a:lnSpc>
            </a:pPr>
            <a:r>
              <a:rPr lang="nl-NL" sz="2000" dirty="0" smtClean="0"/>
              <a:t>Er werd onderwijs gegeven</a:t>
            </a:r>
          </a:p>
          <a:p>
            <a:pPr marL="0" indent="0">
              <a:buNone/>
            </a:pPr>
            <a:r>
              <a:rPr lang="nl-NL" sz="2000" dirty="0" smtClean="0"/>
              <a:t>Er vonden </a:t>
            </a:r>
            <a:r>
              <a:rPr lang="nl-NL" sz="2000" dirty="0" smtClean="0">
                <a:solidFill>
                  <a:srgbClr val="ECC577"/>
                </a:solidFill>
              </a:rPr>
              <a:t>ontwikkelingen</a:t>
            </a:r>
            <a:r>
              <a:rPr lang="nl-NL" sz="2000" dirty="0" smtClean="0"/>
              <a:t> plaats op gebied van: landbouw, wetenschap en de </a:t>
            </a:r>
            <a:r>
              <a:rPr lang="nl-NL" sz="2000" dirty="0"/>
              <a:t>kunst en </a:t>
            </a:r>
            <a:r>
              <a:rPr lang="nl-NL" sz="2000" dirty="0" smtClean="0"/>
              <a:t>cultuur</a:t>
            </a:r>
          </a:p>
          <a:p>
            <a:pPr marL="0" indent="0">
              <a:buNone/>
            </a:pPr>
            <a:r>
              <a:rPr lang="nl-NL" sz="2000" dirty="0"/>
              <a:t>529: eerste klooster met regels van </a:t>
            </a:r>
            <a:r>
              <a:rPr lang="nl-NL" sz="2000" dirty="0">
                <a:solidFill>
                  <a:srgbClr val="ECC577"/>
                </a:solidFill>
              </a:rPr>
              <a:t>Benedictus</a:t>
            </a:r>
            <a:r>
              <a:rPr lang="nl-NL" sz="2000" dirty="0"/>
              <a:t>, Benedictijner orde.</a:t>
            </a:r>
          </a:p>
          <a:p>
            <a:pPr marL="0" indent="0">
              <a:buNone/>
            </a:pPr>
            <a:endParaRPr lang="nl-NL" sz="2000" dirty="0"/>
          </a:p>
          <a:p>
            <a:pPr marL="457200" lvl="1" indent="0">
              <a:lnSpc>
                <a:spcPct val="80000"/>
              </a:lnSpc>
              <a:buNone/>
            </a:pPr>
            <a:endParaRPr lang="nl-NL" sz="2000" dirty="0"/>
          </a:p>
          <a:p>
            <a:endParaRPr lang="nl-NL" sz="2000" dirty="0" smtClean="0"/>
          </a:p>
          <a:p>
            <a:endParaRPr lang="nl-NL" sz="2800" dirty="0">
              <a:latin typeface="Arial" charset="0"/>
              <a:cs typeface="Arial" charset="0"/>
            </a:endParaRPr>
          </a:p>
          <a:p>
            <a:endParaRPr lang="nl-NL" sz="2800" dirty="0"/>
          </a:p>
          <a:p>
            <a:endParaRPr lang="nl-NL" sz="2800" dirty="0"/>
          </a:p>
        </p:txBody>
      </p:sp>
      <p:pic>
        <p:nvPicPr>
          <p:cNvPr id="2052" name="Picture 4" descr="http://www.kmkg-mrah.be/images/images/evenement/klo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782" y="1546780"/>
            <a:ext cx="2937808" cy="4257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34438" y="274638"/>
            <a:ext cx="7924800" cy="1143000"/>
          </a:xfrm>
        </p:spPr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dirty="0" smtClean="0">
                <a:solidFill>
                  <a:srgbClr val="DC9E1F"/>
                </a:solidFill>
              </a:rPr>
              <a:t>1. </a:t>
            </a:r>
            <a:r>
              <a:rPr lang="nl-NL" sz="2000" cap="none" dirty="0" smtClean="0">
                <a:solidFill>
                  <a:srgbClr val="DC9E1F"/>
                </a:solidFill>
              </a:rPr>
              <a:t>Ontstaan klooster (2)</a:t>
            </a:r>
            <a:endParaRPr lang="nl-NL" cap="none" dirty="0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8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uiExpand="1" build="p"/>
      <p:bldP spid="2051" grpId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DC9E1F"/>
                </a:solidFill>
              </a:rPr>
              <a:t>Het Klooster</a:t>
            </a:r>
            <a:br>
              <a:rPr lang="nl-NL" dirty="0">
                <a:solidFill>
                  <a:srgbClr val="DC9E1F"/>
                </a:solidFill>
              </a:rPr>
            </a:br>
            <a:r>
              <a:rPr lang="nl-NL" sz="2000" dirty="0">
                <a:solidFill>
                  <a:srgbClr val="DC9E1F"/>
                </a:solidFill>
              </a:rPr>
              <a:t>1. </a:t>
            </a:r>
            <a:r>
              <a:rPr lang="nl-NL" sz="2000" cap="none" dirty="0">
                <a:solidFill>
                  <a:srgbClr val="DC9E1F"/>
                </a:solidFill>
              </a:rPr>
              <a:t>Ontstaan klooster </a:t>
            </a:r>
            <a:r>
              <a:rPr lang="nl-NL" sz="2000" cap="none" dirty="0" smtClean="0">
                <a:solidFill>
                  <a:srgbClr val="DC9E1F"/>
                </a:solidFill>
              </a:rPr>
              <a:t>(3)</a:t>
            </a:r>
            <a:endParaRPr lang="nl-NL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3623662" y="1419326"/>
            <a:ext cx="4910738" cy="19747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/>
              <a:t>Twee kloostergemeenschappen:</a:t>
            </a:r>
          </a:p>
          <a:p>
            <a:pPr>
              <a:buAutoNum type="arabicPeriod"/>
            </a:pPr>
            <a:r>
              <a:rPr lang="nl-NL" dirty="0" smtClean="0">
                <a:solidFill>
                  <a:srgbClr val="F2D9A4"/>
                </a:solidFill>
              </a:rPr>
              <a:t>Ierse monniken </a:t>
            </a:r>
            <a:r>
              <a:rPr lang="nl-NL" dirty="0" smtClean="0"/>
              <a:t>(.a. Van St. Patrick): klein en afgezonderd. Wedijveren door zelfkastijding</a:t>
            </a:r>
          </a:p>
          <a:p>
            <a:pPr>
              <a:buAutoNum type="arabicPeriod"/>
            </a:pPr>
            <a:r>
              <a:rPr lang="nl-NL" dirty="0" smtClean="0"/>
              <a:t>Tweede opgericht door </a:t>
            </a:r>
            <a:r>
              <a:rPr lang="nl-NL" dirty="0" smtClean="0">
                <a:solidFill>
                  <a:srgbClr val="F2D9A4"/>
                </a:solidFill>
              </a:rPr>
              <a:t>Benedictus Van </a:t>
            </a:r>
            <a:r>
              <a:rPr lang="nl-NL" dirty="0" err="1" smtClean="0">
                <a:solidFill>
                  <a:srgbClr val="F2D9A4"/>
                </a:solidFill>
              </a:rPr>
              <a:t>Nursia</a:t>
            </a:r>
            <a:r>
              <a:rPr lang="nl-NL" dirty="0" smtClean="0"/>
              <a:t>. Leefregels, zuiverheid, armoede en gehoorzaamheid. Kende veel volgelingen.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86" y="1587563"/>
            <a:ext cx="2400133" cy="41495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996" y="3394101"/>
            <a:ext cx="1966362" cy="23596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662" y="3438426"/>
            <a:ext cx="2540000" cy="2298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207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DC9E1F"/>
                </a:solidFill>
              </a:rPr>
              <a:t>Het Klooster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dirty="0" smtClean="0">
                <a:solidFill>
                  <a:srgbClr val="DC9E1F"/>
                </a:solidFill>
              </a:rPr>
              <a:t>2. </a:t>
            </a:r>
            <a:r>
              <a:rPr lang="nl-NL" sz="2000" cap="none" dirty="0" smtClean="0">
                <a:solidFill>
                  <a:srgbClr val="DC9E1F"/>
                </a:solidFill>
              </a:rPr>
              <a:t>Regels Benedictus (1)</a:t>
            </a:r>
            <a:endParaRPr lang="nl-NL" sz="2000" cap="none" dirty="0">
              <a:solidFill>
                <a:srgbClr val="DC9E1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160097" y="1609461"/>
            <a:ext cx="4808438" cy="506072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nl-NL" sz="4500" dirty="0"/>
              <a:t>Alle monniken waren </a:t>
            </a:r>
            <a:r>
              <a:rPr lang="nl-NL" sz="4500" dirty="0">
                <a:solidFill>
                  <a:srgbClr val="ECC577"/>
                </a:solidFill>
              </a:rPr>
              <a:t>gelijk </a:t>
            </a:r>
            <a:r>
              <a:rPr lang="nl-NL" sz="4500" dirty="0"/>
              <a:t>en wisselden taken af.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nl-NL" sz="4500" dirty="0"/>
              <a:t>Elk klooster was </a:t>
            </a:r>
            <a:r>
              <a:rPr lang="nl-NL" sz="4500" dirty="0">
                <a:solidFill>
                  <a:srgbClr val="ECC577"/>
                </a:solidFill>
              </a:rPr>
              <a:t>op zichzelf aangewezen</a:t>
            </a:r>
            <a:r>
              <a:rPr lang="nl-NL" sz="4500" dirty="0"/>
              <a:t>.</a:t>
            </a:r>
            <a:r>
              <a:rPr lang="nl-NL" sz="4500" dirty="0">
                <a:cs typeface="Arial" charset="0"/>
              </a:rPr>
              <a:t> Besloten gemeenschap, monniken mochten het klooster nooit verlaten. </a:t>
            </a:r>
          </a:p>
          <a:p>
            <a:pPr>
              <a:buFont typeface="Wingdings" charset="2"/>
              <a:buChar char="ü"/>
            </a:pPr>
            <a:r>
              <a:rPr lang="nl-NL" sz="4500" dirty="0" smtClean="0"/>
              <a:t>Monniken moesten </a:t>
            </a:r>
            <a:r>
              <a:rPr lang="nl-NL" sz="4500" dirty="0" smtClean="0">
                <a:solidFill>
                  <a:srgbClr val="ECC577"/>
                </a:solidFill>
              </a:rPr>
              <a:t>3  regels </a:t>
            </a:r>
            <a:r>
              <a:rPr lang="nl-NL" sz="4500" dirty="0" smtClean="0"/>
              <a:t>naleven om nederigheid te zijn </a:t>
            </a:r>
            <a:r>
              <a:rPr lang="nl-NL" sz="4500" dirty="0"/>
              <a:t>aan </a:t>
            </a:r>
            <a:r>
              <a:rPr lang="nl-NL" sz="4500" dirty="0" smtClean="0"/>
              <a:t>God: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4500" dirty="0">
                <a:solidFill>
                  <a:srgbClr val="ECC577"/>
                </a:solidFill>
              </a:rPr>
              <a:t>A</a:t>
            </a:r>
            <a:r>
              <a:rPr lang="nl-NL" sz="4500" dirty="0" smtClean="0">
                <a:solidFill>
                  <a:srgbClr val="ECC577"/>
                </a:solidFill>
              </a:rPr>
              <a:t>rmoede: </a:t>
            </a:r>
            <a:r>
              <a:rPr lang="nl-NL" sz="4500" dirty="0" smtClean="0"/>
              <a:t>geen </a:t>
            </a:r>
            <a:r>
              <a:rPr lang="nl-NL" sz="4500" dirty="0"/>
              <a:t>eigen </a:t>
            </a:r>
            <a:r>
              <a:rPr lang="nl-NL" sz="4500" dirty="0" smtClean="0"/>
              <a:t>bezit, </a:t>
            </a:r>
            <a:r>
              <a:rPr lang="nl-NL" sz="4500" dirty="0"/>
              <a:t>dus geen geld of </a:t>
            </a:r>
            <a:r>
              <a:rPr lang="nl-NL" sz="4500" dirty="0" smtClean="0"/>
              <a:t>meubels. </a:t>
            </a:r>
            <a:endParaRPr lang="nl-NL" sz="4500" dirty="0"/>
          </a:p>
          <a:p>
            <a:pPr marL="800100" lvl="1" indent="-342900">
              <a:buFont typeface="+mj-lt"/>
              <a:buAutoNum type="arabicPeriod"/>
            </a:pPr>
            <a:r>
              <a:rPr lang="nl-NL" sz="4500" dirty="0">
                <a:solidFill>
                  <a:srgbClr val="ECC577"/>
                </a:solidFill>
              </a:rPr>
              <a:t>C</a:t>
            </a:r>
            <a:r>
              <a:rPr lang="nl-NL" sz="4500" dirty="0" smtClean="0">
                <a:solidFill>
                  <a:srgbClr val="ECC577"/>
                </a:solidFill>
              </a:rPr>
              <a:t>elibaat: </a:t>
            </a:r>
            <a:r>
              <a:rPr lang="nl-NL" sz="4500" dirty="0" smtClean="0"/>
              <a:t>seks </a:t>
            </a:r>
            <a:r>
              <a:rPr lang="nl-NL" sz="4500" dirty="0"/>
              <a:t>en trouwen waren in het klooster niet toegestaan. </a:t>
            </a:r>
            <a:endParaRPr lang="nl-NL" sz="45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nl-NL" sz="4500" dirty="0" smtClean="0"/>
              <a:t>Vaste dagindeling</a:t>
            </a:r>
            <a:r>
              <a:rPr lang="nl-NL" sz="4500" dirty="0">
                <a:solidFill>
                  <a:srgbClr val="ECC577"/>
                </a:solidFill>
              </a:rPr>
              <a:t>: :‘</a:t>
            </a:r>
            <a:r>
              <a:rPr lang="nl-NL" sz="4500" dirty="0" err="1">
                <a:solidFill>
                  <a:srgbClr val="ECC577"/>
                </a:solidFill>
              </a:rPr>
              <a:t>ora</a:t>
            </a:r>
            <a:r>
              <a:rPr lang="nl-NL" sz="4500" dirty="0">
                <a:solidFill>
                  <a:srgbClr val="ECC577"/>
                </a:solidFill>
              </a:rPr>
              <a:t> et labora’ (bid en werk)</a:t>
            </a:r>
          </a:p>
          <a:p>
            <a:pPr>
              <a:buFont typeface="Wingdings" charset="2"/>
              <a:buChar char="ü"/>
            </a:pPr>
            <a:r>
              <a:rPr lang="nl-NL" sz="4500" dirty="0"/>
              <a:t>De kloosterlingen moesten zich houden aan een strenge dagindeling. Zij hielden zich dagelijks bezig </a:t>
            </a:r>
            <a:r>
              <a:rPr lang="nl-NL" sz="4500" dirty="0" smtClean="0"/>
              <a:t>met</a:t>
            </a:r>
            <a:endParaRPr lang="nl-NL" sz="4500" dirty="0">
              <a:solidFill>
                <a:srgbClr val="ECC577"/>
              </a:solidFill>
            </a:endParaRPr>
          </a:p>
          <a:p>
            <a:pPr lvl="1">
              <a:buFont typeface="Arial"/>
              <a:buChar char="•"/>
            </a:pPr>
            <a:r>
              <a:rPr lang="nl-NL" sz="4500" dirty="0"/>
              <a:t>8 uur bezig bidden,</a:t>
            </a:r>
          </a:p>
          <a:p>
            <a:pPr lvl="1">
              <a:buFont typeface="Arial"/>
              <a:buChar char="•"/>
            </a:pPr>
            <a:r>
              <a:rPr lang="nl-NL" sz="4500" dirty="0"/>
              <a:t>8 uur werken </a:t>
            </a:r>
          </a:p>
          <a:p>
            <a:pPr lvl="1">
              <a:buFont typeface="Arial"/>
              <a:buChar char="•"/>
            </a:pPr>
            <a:r>
              <a:rPr lang="nl-NL" sz="4500" dirty="0"/>
              <a:t>8 uur slapen en ruste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Picture 3" descr="scriptoriu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17" y="2107456"/>
            <a:ext cx="3796765" cy="2939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6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7026</TotalTime>
  <Words>1946</Words>
  <Application>Microsoft Macintosh PowerPoint</Application>
  <PresentationFormat>Diavoorstelling (4:3)</PresentationFormat>
  <Paragraphs>232</Paragraphs>
  <Slides>25</Slides>
  <Notes>11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6" baseType="lpstr">
      <vt:lpstr>Horizon</vt:lpstr>
      <vt:lpstr>CULTUUR VAN DE KERK</vt:lpstr>
      <vt:lpstr>DE MIDDELEEUWEN De kerk staat centraal</vt:lpstr>
      <vt:lpstr> DE MIDDLEEUWEN Memento Mori</vt:lpstr>
      <vt:lpstr> DE MIDDLEEUWEN God straft onmiddellijk </vt:lpstr>
      <vt:lpstr>LES 1: Het Klooster HOOFDSTUK 1: PAG. 18, 20, 21, 22, 23</vt:lpstr>
      <vt:lpstr>Het Klooster 1. Ontstaan klooster (1)</vt:lpstr>
      <vt:lpstr>Het Klooster 1. Ontstaan klooster (2)</vt:lpstr>
      <vt:lpstr>Het Klooster 1. Ontstaan klooster (3)</vt:lpstr>
      <vt:lpstr>Het Klooster 2. Regels Benedictus (1)</vt:lpstr>
      <vt:lpstr>Het Klooster 2. Regels Benedictus (2)</vt:lpstr>
      <vt:lpstr>Het Klooster 2. Regels Benedictus (3)</vt:lpstr>
      <vt:lpstr>Het Klooster 3. Andere kloosterorden</vt:lpstr>
      <vt:lpstr>Het Klooster 4. Hervormingen </vt:lpstr>
      <vt:lpstr>PowerPoint-presentatie</vt:lpstr>
      <vt:lpstr>PowerPoint-presentatie</vt:lpstr>
      <vt:lpstr>PowerPoint-presentatie</vt:lpstr>
      <vt:lpstr>PowerPoint-presentatie</vt:lpstr>
      <vt:lpstr>Het Klooster 7. Het kloostergebouw (2)</vt:lpstr>
      <vt:lpstr>Het Klooster 7. Het kloostergebouw (3)</vt:lpstr>
      <vt:lpstr>Het Klooster 8. Cisterciënzers</vt:lpstr>
      <vt:lpstr>Het Klooster 8. Cisterciënzers</vt:lpstr>
      <vt:lpstr>Examenvragen:</vt:lpstr>
      <vt:lpstr>Examenvragen:</vt:lpstr>
      <vt:lpstr>Examenvragen:</vt:lpstr>
      <vt:lpstr>LES 2: KERKBOUW 1. Romaans bouwstijl (1)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MIDDELEEUWEN</dc:title>
  <dc:creator>Gebruiker</dc:creator>
  <cp:lastModifiedBy>Gebruiker</cp:lastModifiedBy>
  <cp:revision>146</cp:revision>
  <dcterms:created xsi:type="dcterms:W3CDTF">2015-08-28T07:24:05Z</dcterms:created>
  <dcterms:modified xsi:type="dcterms:W3CDTF">2015-09-14T18:26:20Z</dcterms:modified>
</cp:coreProperties>
</file>